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60" r:id="rId2"/>
    <p:sldId id="257" r:id="rId3"/>
    <p:sldId id="258" r:id="rId4"/>
    <p:sldId id="265" r:id="rId5"/>
    <p:sldId id="276" r:id="rId6"/>
    <p:sldId id="324" r:id="rId7"/>
    <p:sldId id="267" r:id="rId8"/>
    <p:sldId id="268" r:id="rId9"/>
    <p:sldId id="270" r:id="rId10"/>
    <p:sldId id="272" r:id="rId11"/>
    <p:sldId id="273" r:id="rId12"/>
    <p:sldId id="274" r:id="rId13"/>
    <p:sldId id="275" r:id="rId14"/>
    <p:sldId id="259" r:id="rId15"/>
    <p:sldId id="261" r:id="rId16"/>
    <p:sldId id="278" r:id="rId17"/>
    <p:sldId id="292" r:id="rId18"/>
    <p:sldId id="355" r:id="rId19"/>
    <p:sldId id="306" r:id="rId20"/>
    <p:sldId id="308" r:id="rId21"/>
    <p:sldId id="309" r:id="rId22"/>
    <p:sldId id="310" r:id="rId23"/>
    <p:sldId id="311" r:id="rId24"/>
    <p:sldId id="383" r:id="rId25"/>
    <p:sldId id="385" r:id="rId26"/>
    <p:sldId id="321" r:id="rId27"/>
    <p:sldId id="322" r:id="rId28"/>
    <p:sldId id="437" r:id="rId29"/>
    <p:sldId id="438" r:id="rId30"/>
    <p:sldId id="319" r:id="rId31"/>
    <p:sldId id="439" r:id="rId32"/>
    <p:sldId id="318" r:id="rId33"/>
    <p:sldId id="455" r:id="rId34"/>
    <p:sldId id="456" r:id="rId35"/>
    <p:sldId id="323" r:id="rId36"/>
    <p:sldId id="430" r:id="rId37"/>
    <p:sldId id="457" r:id="rId38"/>
    <p:sldId id="266" r:id="rId39"/>
    <p:sldId id="279" r:id="rId40"/>
    <p:sldId id="402" r:id="rId41"/>
    <p:sldId id="440" r:id="rId42"/>
    <p:sldId id="441" r:id="rId43"/>
    <p:sldId id="442" r:id="rId44"/>
    <p:sldId id="458" r:id="rId45"/>
    <p:sldId id="280" r:id="rId46"/>
    <p:sldId id="445" r:id="rId47"/>
    <p:sldId id="448" r:id="rId48"/>
    <p:sldId id="452" r:id="rId49"/>
    <p:sldId id="443" r:id="rId50"/>
    <p:sldId id="447" r:id="rId51"/>
    <p:sldId id="264" r:id="rId52"/>
    <p:sldId id="453" r:id="rId53"/>
    <p:sldId id="449" r:id="rId54"/>
    <p:sldId id="450" r:id="rId55"/>
    <p:sldId id="451" r:id="rId56"/>
    <p:sldId id="262" r:id="rId57"/>
    <p:sldId id="459" r:id="rId58"/>
    <p:sldId id="281" r:id="rId59"/>
    <p:sldId id="444" r:id="rId60"/>
    <p:sldId id="277" r:id="rId61"/>
    <p:sldId id="454" r:id="rId62"/>
    <p:sldId id="269" r:id="rId63"/>
    <p:sldId id="46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7A65E12-7F98-466E-BBC1-CF00547352DA}">
          <p14:sldIdLst>
            <p14:sldId id="260"/>
            <p14:sldId id="257"/>
            <p14:sldId id="258"/>
            <p14:sldId id="265"/>
          </p14:sldIdLst>
        </p14:section>
        <p14:section name="Language" id="{73E87E29-DFDE-4EA7-B94D-DE5508D2F18E}">
          <p14:sldIdLst>
            <p14:sldId id="276"/>
            <p14:sldId id="324"/>
            <p14:sldId id="267"/>
            <p14:sldId id="268"/>
            <p14:sldId id="270"/>
            <p14:sldId id="272"/>
            <p14:sldId id="273"/>
            <p14:sldId id="274"/>
            <p14:sldId id="275"/>
            <p14:sldId id="259"/>
            <p14:sldId id="261"/>
          </p14:sldIdLst>
        </p14:section>
        <p14:section name="Teams" id="{1A8E7252-172F-41DE-A812-C84DFD8A726A}">
          <p14:sldIdLst>
            <p14:sldId id="278"/>
            <p14:sldId id="292"/>
            <p14:sldId id="355"/>
            <p14:sldId id="306"/>
            <p14:sldId id="308"/>
            <p14:sldId id="309"/>
            <p14:sldId id="310"/>
            <p14:sldId id="311"/>
            <p14:sldId id="383"/>
            <p14:sldId id="385"/>
            <p14:sldId id="321"/>
            <p14:sldId id="322"/>
            <p14:sldId id="437"/>
            <p14:sldId id="438"/>
            <p14:sldId id="319"/>
            <p14:sldId id="439"/>
            <p14:sldId id="318"/>
            <p14:sldId id="455"/>
            <p14:sldId id="456"/>
            <p14:sldId id="323"/>
            <p14:sldId id="430"/>
            <p14:sldId id="457"/>
            <p14:sldId id="266"/>
          </p14:sldIdLst>
        </p14:section>
        <p14:section name="Right thing" id="{EF190891-DB09-404F-ABED-8104707C4156}">
          <p14:sldIdLst>
            <p14:sldId id="279"/>
            <p14:sldId id="402"/>
            <p14:sldId id="440"/>
            <p14:sldId id="441"/>
            <p14:sldId id="442"/>
            <p14:sldId id="458"/>
          </p14:sldIdLst>
        </p14:section>
        <p14:section name="Tools" id="{C315279E-A50A-4D6D-9DD4-184B968DBDD3}">
          <p14:sldIdLst>
            <p14:sldId id="280"/>
            <p14:sldId id="445"/>
            <p14:sldId id="448"/>
            <p14:sldId id="452"/>
            <p14:sldId id="443"/>
            <p14:sldId id="447"/>
            <p14:sldId id="264"/>
            <p14:sldId id="453"/>
            <p14:sldId id="449"/>
            <p14:sldId id="450"/>
            <p14:sldId id="451"/>
            <p14:sldId id="262"/>
            <p14:sldId id="459"/>
          </p14:sldIdLst>
        </p14:section>
        <p14:section name="Quality" id="{26245A19-5814-49A7-A07E-379FC9358C12}">
          <p14:sldIdLst>
            <p14:sldId id="281"/>
            <p14:sldId id="444"/>
          </p14:sldIdLst>
        </p14:section>
        <p14:section name="Recap" id="{39B15101-72C9-4216-A9C4-61188536493D}">
          <p14:sldIdLst>
            <p14:sldId id="277"/>
            <p14:sldId id="454"/>
            <p14:sldId id="269"/>
            <p14:sldId id="4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showGuides="1">
      <p:cViewPr varScale="1">
        <p:scale>
          <a:sx n="72" d="100"/>
          <a:sy n="72" d="100"/>
        </p:scale>
        <p:origin x="42" y="456"/>
      </p:cViewPr>
      <p:guideLst>
        <p:guide orient="horz" pos="2160"/>
        <p:guide pos="3840"/>
      </p:guideLst>
    </p:cSldViewPr>
  </p:slideViewPr>
  <p:notesTextViewPr>
    <p:cViewPr>
      <p:scale>
        <a:sx n="1" d="1"/>
        <a:sy n="1" d="1"/>
      </p:scale>
      <p:origin x="0" y="0"/>
    </p:cViewPr>
  </p:notesTextViewPr>
  <p:sorterViewPr>
    <p:cViewPr>
      <p:scale>
        <a:sx n="70" d="100"/>
        <a:sy n="70" d="100"/>
      </p:scale>
      <p:origin x="0" y="-144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07B1E1-18D6-497A-BF14-DEE54C3884D4}" type="doc">
      <dgm:prSet loTypeId="urn:microsoft.com/office/officeart/2005/8/layout/target1" loCatId="relationship" qsTypeId="urn:microsoft.com/office/officeart/2005/8/quickstyle/simple5" qsCatId="simple" csTypeId="urn:microsoft.com/office/officeart/2005/8/colors/colorful1" csCatId="colorful" phldr="1"/>
      <dgm:spPr/>
    </dgm:pt>
    <dgm:pt modelId="{46F7DEA5-3DA0-423F-8CE6-273DC6A76FAC}">
      <dgm:prSet phldrT="[Text]" custT="1"/>
      <dgm:spPr/>
      <dgm:t>
        <a:bodyPr/>
        <a:lstStyle/>
        <a:p>
          <a:r>
            <a:rPr lang="en-US" sz="3200" dirty="0"/>
            <a:t>You</a:t>
          </a:r>
        </a:p>
      </dgm:t>
    </dgm:pt>
    <dgm:pt modelId="{681E5618-FAE4-4E17-8F91-ABA256EE1E6C}" type="parTrans" cxnId="{CA5F519A-BA95-4452-80FD-C070C801B58E}">
      <dgm:prSet/>
      <dgm:spPr/>
      <dgm:t>
        <a:bodyPr/>
        <a:lstStyle/>
        <a:p>
          <a:endParaRPr lang="en-US" sz="1100"/>
        </a:p>
      </dgm:t>
    </dgm:pt>
    <dgm:pt modelId="{3503F3EF-7DD9-40CF-884A-AC87D505CEB2}" type="sibTrans" cxnId="{CA5F519A-BA95-4452-80FD-C070C801B58E}">
      <dgm:prSet/>
      <dgm:spPr/>
      <dgm:t>
        <a:bodyPr/>
        <a:lstStyle/>
        <a:p>
          <a:endParaRPr lang="en-US" sz="1100"/>
        </a:p>
      </dgm:t>
    </dgm:pt>
    <dgm:pt modelId="{39132650-F058-41F0-A47A-92ADF23410AE}">
      <dgm:prSet phldrT="[Text]" custT="1"/>
      <dgm:spPr/>
      <dgm:t>
        <a:bodyPr/>
        <a:lstStyle/>
        <a:p>
          <a:r>
            <a:rPr lang="en-US" sz="3200" dirty="0"/>
            <a:t>Your Team </a:t>
          </a:r>
        </a:p>
      </dgm:t>
    </dgm:pt>
    <dgm:pt modelId="{D5077146-17C9-4071-A06F-0B179F73B36A}" type="parTrans" cxnId="{1F6E6484-7A33-4CEA-BA1A-44092AE35661}">
      <dgm:prSet/>
      <dgm:spPr/>
      <dgm:t>
        <a:bodyPr/>
        <a:lstStyle/>
        <a:p>
          <a:endParaRPr lang="en-US" sz="1100"/>
        </a:p>
      </dgm:t>
    </dgm:pt>
    <dgm:pt modelId="{96EA3643-B9E9-493B-A755-9E2B8996EFD0}" type="sibTrans" cxnId="{1F6E6484-7A33-4CEA-BA1A-44092AE35661}">
      <dgm:prSet/>
      <dgm:spPr/>
      <dgm:t>
        <a:bodyPr/>
        <a:lstStyle/>
        <a:p>
          <a:endParaRPr lang="en-US" sz="1100"/>
        </a:p>
      </dgm:t>
    </dgm:pt>
    <dgm:pt modelId="{42C2E712-DE49-4E37-862C-1E4E371F340A}">
      <dgm:prSet phldrT="[Text]" custT="1"/>
      <dgm:spPr/>
      <dgm:t>
        <a:bodyPr/>
        <a:lstStyle/>
        <a:p>
          <a:r>
            <a:rPr lang="en-US" sz="3200" dirty="0"/>
            <a:t>Your Company</a:t>
          </a:r>
        </a:p>
      </dgm:t>
    </dgm:pt>
    <dgm:pt modelId="{DEEA7434-F782-452E-86B2-E8E36772A2E7}" type="parTrans" cxnId="{01C40A35-D24D-43B7-98A0-969788848F26}">
      <dgm:prSet/>
      <dgm:spPr/>
      <dgm:t>
        <a:bodyPr/>
        <a:lstStyle/>
        <a:p>
          <a:endParaRPr lang="en-US" sz="1100"/>
        </a:p>
      </dgm:t>
    </dgm:pt>
    <dgm:pt modelId="{AB53C643-CB36-417A-BDF2-EB76842466DE}" type="sibTrans" cxnId="{01C40A35-D24D-43B7-98A0-969788848F26}">
      <dgm:prSet/>
      <dgm:spPr/>
      <dgm:t>
        <a:bodyPr/>
        <a:lstStyle/>
        <a:p>
          <a:endParaRPr lang="en-US" sz="1100"/>
        </a:p>
      </dgm:t>
    </dgm:pt>
    <dgm:pt modelId="{A7968807-0144-4C6F-B5FA-39D944B8A80B}">
      <dgm:prSet phldrT="[Text]" custT="1"/>
      <dgm:spPr/>
      <dgm:t>
        <a:bodyPr/>
        <a:lstStyle/>
        <a:p>
          <a:r>
            <a:rPr lang="en-US" sz="3200" dirty="0"/>
            <a:t>Your Clients and</a:t>
          </a:r>
          <a:br>
            <a:rPr lang="en-US" sz="3200" dirty="0"/>
          </a:br>
          <a:r>
            <a:rPr lang="en-US" sz="3200" dirty="0"/>
            <a:t>Your Community</a:t>
          </a:r>
        </a:p>
      </dgm:t>
    </dgm:pt>
    <dgm:pt modelId="{13268CA0-73F5-4171-81D6-899AC243448B}" type="parTrans" cxnId="{2FE10406-9CF3-445A-9D61-F1BD5ED84BFE}">
      <dgm:prSet/>
      <dgm:spPr/>
      <dgm:t>
        <a:bodyPr/>
        <a:lstStyle/>
        <a:p>
          <a:endParaRPr lang="en-US"/>
        </a:p>
      </dgm:t>
    </dgm:pt>
    <dgm:pt modelId="{A0F62327-6BFD-476A-BEB6-C12555A9F6D3}" type="sibTrans" cxnId="{2FE10406-9CF3-445A-9D61-F1BD5ED84BFE}">
      <dgm:prSet/>
      <dgm:spPr/>
      <dgm:t>
        <a:bodyPr/>
        <a:lstStyle/>
        <a:p>
          <a:endParaRPr lang="en-US"/>
        </a:p>
      </dgm:t>
    </dgm:pt>
    <dgm:pt modelId="{3FB855F3-BE52-443F-90E2-3C37349B59A5}" type="pres">
      <dgm:prSet presAssocID="{8407B1E1-18D6-497A-BF14-DEE54C3884D4}" presName="composite" presStyleCnt="0">
        <dgm:presLayoutVars>
          <dgm:chMax val="5"/>
          <dgm:dir/>
          <dgm:resizeHandles val="exact"/>
        </dgm:presLayoutVars>
      </dgm:prSet>
      <dgm:spPr/>
    </dgm:pt>
    <dgm:pt modelId="{247BB274-04A8-474E-B419-E7B7B30005B5}" type="pres">
      <dgm:prSet presAssocID="{46F7DEA5-3DA0-423F-8CE6-273DC6A76FAC}" presName="circle1" presStyleLbl="lnNode1" presStyleIdx="0" presStyleCnt="4"/>
      <dgm:spPr/>
    </dgm:pt>
    <dgm:pt modelId="{F652FF3D-4DAC-4A9F-82D6-4433D9E41F1E}" type="pres">
      <dgm:prSet presAssocID="{46F7DEA5-3DA0-423F-8CE6-273DC6A76FAC}" presName="text1" presStyleLbl="revTx" presStyleIdx="0" presStyleCnt="4" custLinFactNeighborX="-4638" custLinFactNeighborY="3401">
        <dgm:presLayoutVars>
          <dgm:bulletEnabled val="1"/>
        </dgm:presLayoutVars>
      </dgm:prSet>
      <dgm:spPr/>
    </dgm:pt>
    <dgm:pt modelId="{ABA5B3CE-4924-4CB4-B0AC-96A7C29BA663}" type="pres">
      <dgm:prSet presAssocID="{46F7DEA5-3DA0-423F-8CE6-273DC6A76FAC}" presName="line1" presStyleLbl="callout" presStyleIdx="0" presStyleCnt="8"/>
      <dgm:spPr>
        <a:ln w="19050">
          <a:solidFill>
            <a:schemeClr val="tx1"/>
          </a:solidFill>
        </a:ln>
      </dgm:spPr>
    </dgm:pt>
    <dgm:pt modelId="{C5405FFA-D632-4D2F-94EE-C267980C3C78}" type="pres">
      <dgm:prSet presAssocID="{46F7DEA5-3DA0-423F-8CE6-273DC6A76FAC}" presName="d1" presStyleLbl="callout" presStyleIdx="1" presStyleCnt="8"/>
      <dgm:spPr>
        <a:ln w="19050">
          <a:solidFill>
            <a:schemeClr val="tx1"/>
          </a:solidFill>
        </a:ln>
      </dgm:spPr>
    </dgm:pt>
    <dgm:pt modelId="{368D3EBB-774F-4CBF-B23D-594617D9B9AB}" type="pres">
      <dgm:prSet presAssocID="{39132650-F058-41F0-A47A-92ADF23410AE}" presName="circle2" presStyleLbl="lnNode1" presStyleIdx="1" presStyleCnt="4">
        <dgm:style>
          <a:lnRef idx="0">
            <a:schemeClr val="accent6"/>
          </a:lnRef>
          <a:fillRef idx="3">
            <a:schemeClr val="accent6"/>
          </a:fillRef>
          <a:effectRef idx="3">
            <a:schemeClr val="accent6"/>
          </a:effectRef>
          <a:fontRef idx="minor">
            <a:schemeClr val="lt1"/>
          </a:fontRef>
        </dgm:style>
      </dgm:prSet>
      <dgm:spPr/>
    </dgm:pt>
    <dgm:pt modelId="{89B33EB1-8D5D-4731-92BF-B91F8ECE682C}" type="pres">
      <dgm:prSet presAssocID="{39132650-F058-41F0-A47A-92ADF23410AE}" presName="text2" presStyleLbl="revTx" presStyleIdx="1" presStyleCnt="4" custScaleX="193812" custLinFactNeighborX="41278" custLinFactNeighborY="-3288">
        <dgm:presLayoutVars>
          <dgm:bulletEnabled val="1"/>
        </dgm:presLayoutVars>
      </dgm:prSet>
      <dgm:spPr/>
    </dgm:pt>
    <dgm:pt modelId="{6A9D685D-B69B-481D-B61D-41D86EE5BBF1}" type="pres">
      <dgm:prSet presAssocID="{39132650-F058-41F0-A47A-92ADF23410AE}" presName="line2" presStyleLbl="callout" presStyleIdx="2" presStyleCnt="8"/>
      <dgm:spPr>
        <a:ln w="19050">
          <a:solidFill>
            <a:schemeClr val="tx1"/>
          </a:solidFill>
        </a:ln>
      </dgm:spPr>
    </dgm:pt>
    <dgm:pt modelId="{2D876AA8-9D1C-472D-AF47-F08732832420}" type="pres">
      <dgm:prSet presAssocID="{39132650-F058-41F0-A47A-92ADF23410AE}" presName="d2" presStyleLbl="callout" presStyleIdx="3" presStyleCnt="8"/>
      <dgm:spPr>
        <a:ln w="19050">
          <a:solidFill>
            <a:schemeClr val="tx1"/>
          </a:solidFill>
        </a:ln>
      </dgm:spPr>
    </dgm:pt>
    <dgm:pt modelId="{A2F93673-F253-48C5-84EE-96DE70D65E26}" type="pres">
      <dgm:prSet presAssocID="{42C2E712-DE49-4E37-862C-1E4E371F340A}" presName="circle3" presStyleLbl="lnNode1" presStyleIdx="2" presStyleCnt="4"/>
      <dgm:spPr/>
    </dgm:pt>
    <dgm:pt modelId="{B45DDD38-4ABC-4716-8D55-416F5F3F5CB3}" type="pres">
      <dgm:prSet presAssocID="{42C2E712-DE49-4E37-862C-1E4E371F340A}" presName="text3" presStyleLbl="revTx" presStyleIdx="2" presStyleCnt="4" custScaleX="176250" custLinFactNeighborX="33225" custLinFactNeighborY="1763">
        <dgm:presLayoutVars>
          <dgm:bulletEnabled val="1"/>
        </dgm:presLayoutVars>
      </dgm:prSet>
      <dgm:spPr/>
    </dgm:pt>
    <dgm:pt modelId="{B18986D4-77FC-4833-9850-CC67893F0DA8}" type="pres">
      <dgm:prSet presAssocID="{42C2E712-DE49-4E37-862C-1E4E371F340A}" presName="line3" presStyleLbl="callout" presStyleIdx="4" presStyleCnt="8"/>
      <dgm:spPr>
        <a:ln w="19050">
          <a:solidFill>
            <a:schemeClr val="tx1"/>
          </a:solidFill>
        </a:ln>
      </dgm:spPr>
    </dgm:pt>
    <dgm:pt modelId="{62BFE28F-E242-4288-BC2F-E15F81D80860}" type="pres">
      <dgm:prSet presAssocID="{42C2E712-DE49-4E37-862C-1E4E371F340A}" presName="d3" presStyleLbl="callout" presStyleIdx="5" presStyleCnt="8"/>
      <dgm:spPr>
        <a:ln w="19050">
          <a:solidFill>
            <a:schemeClr val="tx1"/>
          </a:solidFill>
        </a:ln>
      </dgm:spPr>
    </dgm:pt>
    <dgm:pt modelId="{76506F9E-AF57-4796-9504-6A86C7AB70FB}" type="pres">
      <dgm:prSet presAssocID="{A7968807-0144-4C6F-B5FA-39D944B8A80B}" presName="circle4" presStyleLbl="lnNode1" presStyleIdx="3" presStyleCnt="4"/>
      <dgm:spPr/>
    </dgm:pt>
    <dgm:pt modelId="{DAF4ADE9-80FF-4C7A-9235-3C7BA4DBC7F9}" type="pres">
      <dgm:prSet presAssocID="{A7968807-0144-4C6F-B5FA-39D944B8A80B}" presName="text4" presStyleLbl="revTx" presStyleIdx="3" presStyleCnt="4" custScaleX="214930" custLinFactNeighborX="51574" custLinFactNeighborY="10110">
        <dgm:presLayoutVars>
          <dgm:bulletEnabled val="1"/>
        </dgm:presLayoutVars>
      </dgm:prSet>
      <dgm:spPr/>
    </dgm:pt>
    <dgm:pt modelId="{ECEB162F-853D-411B-A31C-179DF4AB5E8B}" type="pres">
      <dgm:prSet presAssocID="{A7968807-0144-4C6F-B5FA-39D944B8A80B}" presName="line4" presStyleLbl="callout" presStyleIdx="6" presStyleCnt="8"/>
      <dgm:spPr>
        <a:ln w="19050">
          <a:solidFill>
            <a:schemeClr val="tx1"/>
          </a:solidFill>
        </a:ln>
      </dgm:spPr>
    </dgm:pt>
    <dgm:pt modelId="{650ADAB4-DD62-459E-A94C-C544FE780A90}" type="pres">
      <dgm:prSet presAssocID="{A7968807-0144-4C6F-B5FA-39D944B8A80B}" presName="d4" presStyleLbl="callout" presStyleIdx="7" presStyleCnt="8"/>
      <dgm:spPr>
        <a:ln w="19050">
          <a:solidFill>
            <a:schemeClr val="tx1"/>
          </a:solidFill>
        </a:ln>
      </dgm:spPr>
    </dgm:pt>
  </dgm:ptLst>
  <dgm:cxnLst>
    <dgm:cxn modelId="{2FE10406-9CF3-445A-9D61-F1BD5ED84BFE}" srcId="{8407B1E1-18D6-497A-BF14-DEE54C3884D4}" destId="{A7968807-0144-4C6F-B5FA-39D944B8A80B}" srcOrd="3" destOrd="0" parTransId="{13268CA0-73F5-4171-81D6-899AC243448B}" sibTransId="{A0F62327-6BFD-476A-BEB6-C12555A9F6D3}"/>
    <dgm:cxn modelId="{9C53FE2F-069C-4B07-A203-6C929A772F5A}" type="presOf" srcId="{A7968807-0144-4C6F-B5FA-39D944B8A80B}" destId="{DAF4ADE9-80FF-4C7A-9235-3C7BA4DBC7F9}" srcOrd="0" destOrd="0" presId="urn:microsoft.com/office/officeart/2005/8/layout/target1"/>
    <dgm:cxn modelId="{01C40A35-D24D-43B7-98A0-969788848F26}" srcId="{8407B1E1-18D6-497A-BF14-DEE54C3884D4}" destId="{42C2E712-DE49-4E37-862C-1E4E371F340A}" srcOrd="2" destOrd="0" parTransId="{DEEA7434-F782-452E-86B2-E8E36772A2E7}" sibTransId="{AB53C643-CB36-417A-BDF2-EB76842466DE}"/>
    <dgm:cxn modelId="{6ABAAF5F-076A-434E-89A3-048950F5348D}" type="presOf" srcId="{39132650-F058-41F0-A47A-92ADF23410AE}" destId="{89B33EB1-8D5D-4731-92BF-B91F8ECE682C}" srcOrd="0" destOrd="0" presId="urn:microsoft.com/office/officeart/2005/8/layout/target1"/>
    <dgm:cxn modelId="{3431337D-AE82-441A-9D5B-01B1147BACBD}" type="presOf" srcId="{8407B1E1-18D6-497A-BF14-DEE54C3884D4}" destId="{3FB855F3-BE52-443F-90E2-3C37349B59A5}" srcOrd="0" destOrd="0" presId="urn:microsoft.com/office/officeart/2005/8/layout/target1"/>
    <dgm:cxn modelId="{1F6E6484-7A33-4CEA-BA1A-44092AE35661}" srcId="{8407B1E1-18D6-497A-BF14-DEE54C3884D4}" destId="{39132650-F058-41F0-A47A-92ADF23410AE}" srcOrd="1" destOrd="0" parTransId="{D5077146-17C9-4071-A06F-0B179F73B36A}" sibTransId="{96EA3643-B9E9-493B-A755-9E2B8996EFD0}"/>
    <dgm:cxn modelId="{AF069787-4973-441C-A8A6-431F0F03D2B5}" type="presOf" srcId="{46F7DEA5-3DA0-423F-8CE6-273DC6A76FAC}" destId="{F652FF3D-4DAC-4A9F-82D6-4433D9E41F1E}" srcOrd="0" destOrd="0" presId="urn:microsoft.com/office/officeart/2005/8/layout/target1"/>
    <dgm:cxn modelId="{CA5F519A-BA95-4452-80FD-C070C801B58E}" srcId="{8407B1E1-18D6-497A-BF14-DEE54C3884D4}" destId="{46F7DEA5-3DA0-423F-8CE6-273DC6A76FAC}" srcOrd="0" destOrd="0" parTransId="{681E5618-FAE4-4E17-8F91-ABA256EE1E6C}" sibTransId="{3503F3EF-7DD9-40CF-884A-AC87D505CEB2}"/>
    <dgm:cxn modelId="{E815E9AB-9783-43E7-B28E-26BD21062CD2}" type="presOf" srcId="{42C2E712-DE49-4E37-862C-1E4E371F340A}" destId="{B45DDD38-4ABC-4716-8D55-416F5F3F5CB3}" srcOrd="0" destOrd="0" presId="urn:microsoft.com/office/officeart/2005/8/layout/target1"/>
    <dgm:cxn modelId="{5810109B-4C88-4892-ADFA-46C0BA89A54C}" type="presParOf" srcId="{3FB855F3-BE52-443F-90E2-3C37349B59A5}" destId="{247BB274-04A8-474E-B419-E7B7B30005B5}" srcOrd="0" destOrd="0" presId="urn:microsoft.com/office/officeart/2005/8/layout/target1"/>
    <dgm:cxn modelId="{B9253768-46E2-4559-B903-A41510631027}" type="presParOf" srcId="{3FB855F3-BE52-443F-90E2-3C37349B59A5}" destId="{F652FF3D-4DAC-4A9F-82D6-4433D9E41F1E}" srcOrd="1" destOrd="0" presId="urn:microsoft.com/office/officeart/2005/8/layout/target1"/>
    <dgm:cxn modelId="{C81CD2A7-F77B-41A2-80B2-EDFB892765C7}" type="presParOf" srcId="{3FB855F3-BE52-443F-90E2-3C37349B59A5}" destId="{ABA5B3CE-4924-4CB4-B0AC-96A7C29BA663}" srcOrd="2" destOrd="0" presId="urn:microsoft.com/office/officeart/2005/8/layout/target1"/>
    <dgm:cxn modelId="{AE47C735-8A3E-4F7B-A614-26F7942FF92E}" type="presParOf" srcId="{3FB855F3-BE52-443F-90E2-3C37349B59A5}" destId="{C5405FFA-D632-4D2F-94EE-C267980C3C78}" srcOrd="3" destOrd="0" presId="urn:microsoft.com/office/officeart/2005/8/layout/target1"/>
    <dgm:cxn modelId="{628E29D9-3A10-4454-9CAE-99B9D43A88A2}" type="presParOf" srcId="{3FB855F3-BE52-443F-90E2-3C37349B59A5}" destId="{368D3EBB-774F-4CBF-B23D-594617D9B9AB}" srcOrd="4" destOrd="0" presId="urn:microsoft.com/office/officeart/2005/8/layout/target1"/>
    <dgm:cxn modelId="{80B906D4-C8EF-4194-BD8A-CF02004FD412}" type="presParOf" srcId="{3FB855F3-BE52-443F-90E2-3C37349B59A5}" destId="{89B33EB1-8D5D-4731-92BF-B91F8ECE682C}" srcOrd="5" destOrd="0" presId="urn:microsoft.com/office/officeart/2005/8/layout/target1"/>
    <dgm:cxn modelId="{BBF601E0-F247-443F-B365-9C865B10FF7A}" type="presParOf" srcId="{3FB855F3-BE52-443F-90E2-3C37349B59A5}" destId="{6A9D685D-B69B-481D-B61D-41D86EE5BBF1}" srcOrd="6" destOrd="0" presId="urn:microsoft.com/office/officeart/2005/8/layout/target1"/>
    <dgm:cxn modelId="{903F4B67-8942-45DB-9DDA-9D2A93321096}" type="presParOf" srcId="{3FB855F3-BE52-443F-90E2-3C37349B59A5}" destId="{2D876AA8-9D1C-472D-AF47-F08732832420}" srcOrd="7" destOrd="0" presId="urn:microsoft.com/office/officeart/2005/8/layout/target1"/>
    <dgm:cxn modelId="{A49B1210-3D8A-4DA1-B798-AF8D7D05E61D}" type="presParOf" srcId="{3FB855F3-BE52-443F-90E2-3C37349B59A5}" destId="{A2F93673-F253-48C5-84EE-96DE70D65E26}" srcOrd="8" destOrd="0" presId="urn:microsoft.com/office/officeart/2005/8/layout/target1"/>
    <dgm:cxn modelId="{824C35E5-9810-46A6-A2AE-4779EF16BCDC}" type="presParOf" srcId="{3FB855F3-BE52-443F-90E2-3C37349B59A5}" destId="{B45DDD38-4ABC-4716-8D55-416F5F3F5CB3}" srcOrd="9" destOrd="0" presId="urn:microsoft.com/office/officeart/2005/8/layout/target1"/>
    <dgm:cxn modelId="{C922431A-B5A8-4263-A228-B2C360E102AC}" type="presParOf" srcId="{3FB855F3-BE52-443F-90E2-3C37349B59A5}" destId="{B18986D4-77FC-4833-9850-CC67893F0DA8}" srcOrd="10" destOrd="0" presId="urn:microsoft.com/office/officeart/2005/8/layout/target1"/>
    <dgm:cxn modelId="{5628CE70-7181-4399-A55D-5E0AEA4C8A56}" type="presParOf" srcId="{3FB855F3-BE52-443F-90E2-3C37349B59A5}" destId="{62BFE28F-E242-4288-BC2F-E15F81D80860}" srcOrd="11" destOrd="0" presId="urn:microsoft.com/office/officeart/2005/8/layout/target1"/>
    <dgm:cxn modelId="{21E9D9C5-EFCD-4D19-8948-38835AF2AFAD}" type="presParOf" srcId="{3FB855F3-BE52-443F-90E2-3C37349B59A5}" destId="{76506F9E-AF57-4796-9504-6A86C7AB70FB}" srcOrd="12" destOrd="0" presId="urn:microsoft.com/office/officeart/2005/8/layout/target1"/>
    <dgm:cxn modelId="{CCA19FA0-C293-4C59-8C46-99123A327E76}" type="presParOf" srcId="{3FB855F3-BE52-443F-90E2-3C37349B59A5}" destId="{DAF4ADE9-80FF-4C7A-9235-3C7BA4DBC7F9}" srcOrd="13" destOrd="0" presId="urn:microsoft.com/office/officeart/2005/8/layout/target1"/>
    <dgm:cxn modelId="{1E38BF6A-6B1D-41D9-A81C-07B1F3EF594F}" type="presParOf" srcId="{3FB855F3-BE52-443F-90E2-3C37349B59A5}" destId="{ECEB162F-853D-411B-A31C-179DF4AB5E8B}" srcOrd="14" destOrd="0" presId="urn:microsoft.com/office/officeart/2005/8/layout/target1"/>
    <dgm:cxn modelId="{83EC57D1-6ADD-4CEB-A3DD-1315077A9562}" type="presParOf" srcId="{3FB855F3-BE52-443F-90E2-3C37349B59A5}" destId="{650ADAB4-DD62-459E-A94C-C544FE780A90}" srcOrd="15"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07B1E1-18D6-497A-BF14-DEE54C3884D4}" type="doc">
      <dgm:prSet loTypeId="urn:microsoft.com/office/officeart/2005/8/layout/target1" loCatId="relationship" qsTypeId="urn:microsoft.com/office/officeart/2005/8/quickstyle/simple5" qsCatId="simple" csTypeId="urn:microsoft.com/office/officeart/2005/8/colors/colorful1" csCatId="colorful" phldr="1"/>
      <dgm:spPr/>
    </dgm:pt>
    <dgm:pt modelId="{46F7DEA5-3DA0-423F-8CE6-273DC6A76FAC}">
      <dgm:prSet phldrT="[Text]" custT="1"/>
      <dgm:spPr/>
      <dgm:t>
        <a:bodyPr/>
        <a:lstStyle/>
        <a:p>
          <a:r>
            <a:rPr lang="en-US" sz="3200" dirty="0"/>
            <a:t>You</a:t>
          </a:r>
        </a:p>
      </dgm:t>
    </dgm:pt>
    <dgm:pt modelId="{681E5618-FAE4-4E17-8F91-ABA256EE1E6C}" type="parTrans" cxnId="{CA5F519A-BA95-4452-80FD-C070C801B58E}">
      <dgm:prSet/>
      <dgm:spPr/>
      <dgm:t>
        <a:bodyPr/>
        <a:lstStyle/>
        <a:p>
          <a:endParaRPr lang="en-US" sz="1100"/>
        </a:p>
      </dgm:t>
    </dgm:pt>
    <dgm:pt modelId="{3503F3EF-7DD9-40CF-884A-AC87D505CEB2}" type="sibTrans" cxnId="{CA5F519A-BA95-4452-80FD-C070C801B58E}">
      <dgm:prSet/>
      <dgm:spPr/>
      <dgm:t>
        <a:bodyPr/>
        <a:lstStyle/>
        <a:p>
          <a:endParaRPr lang="en-US" sz="1100"/>
        </a:p>
      </dgm:t>
    </dgm:pt>
    <dgm:pt modelId="{39132650-F058-41F0-A47A-92ADF23410AE}">
      <dgm:prSet phldrT="[Text]" custT="1"/>
      <dgm:spPr/>
      <dgm:t>
        <a:bodyPr/>
        <a:lstStyle/>
        <a:p>
          <a:r>
            <a:rPr lang="en-US" sz="3200" dirty="0"/>
            <a:t>Your Team </a:t>
          </a:r>
        </a:p>
      </dgm:t>
    </dgm:pt>
    <dgm:pt modelId="{D5077146-17C9-4071-A06F-0B179F73B36A}" type="parTrans" cxnId="{1F6E6484-7A33-4CEA-BA1A-44092AE35661}">
      <dgm:prSet/>
      <dgm:spPr/>
      <dgm:t>
        <a:bodyPr/>
        <a:lstStyle/>
        <a:p>
          <a:endParaRPr lang="en-US" sz="1100"/>
        </a:p>
      </dgm:t>
    </dgm:pt>
    <dgm:pt modelId="{96EA3643-B9E9-493B-A755-9E2B8996EFD0}" type="sibTrans" cxnId="{1F6E6484-7A33-4CEA-BA1A-44092AE35661}">
      <dgm:prSet/>
      <dgm:spPr/>
      <dgm:t>
        <a:bodyPr/>
        <a:lstStyle/>
        <a:p>
          <a:endParaRPr lang="en-US" sz="1100"/>
        </a:p>
      </dgm:t>
    </dgm:pt>
    <dgm:pt modelId="{42C2E712-DE49-4E37-862C-1E4E371F340A}">
      <dgm:prSet phldrT="[Text]" custT="1"/>
      <dgm:spPr/>
      <dgm:t>
        <a:bodyPr/>
        <a:lstStyle/>
        <a:p>
          <a:r>
            <a:rPr lang="en-US" sz="3200" dirty="0"/>
            <a:t>Your Company</a:t>
          </a:r>
        </a:p>
      </dgm:t>
    </dgm:pt>
    <dgm:pt modelId="{DEEA7434-F782-452E-86B2-E8E36772A2E7}" type="parTrans" cxnId="{01C40A35-D24D-43B7-98A0-969788848F26}">
      <dgm:prSet/>
      <dgm:spPr/>
      <dgm:t>
        <a:bodyPr/>
        <a:lstStyle/>
        <a:p>
          <a:endParaRPr lang="en-US" sz="1100"/>
        </a:p>
      </dgm:t>
    </dgm:pt>
    <dgm:pt modelId="{AB53C643-CB36-417A-BDF2-EB76842466DE}" type="sibTrans" cxnId="{01C40A35-D24D-43B7-98A0-969788848F26}">
      <dgm:prSet/>
      <dgm:spPr/>
      <dgm:t>
        <a:bodyPr/>
        <a:lstStyle/>
        <a:p>
          <a:endParaRPr lang="en-US" sz="1100"/>
        </a:p>
      </dgm:t>
    </dgm:pt>
    <dgm:pt modelId="{A7968807-0144-4C6F-B5FA-39D944B8A80B}">
      <dgm:prSet phldrT="[Text]" custT="1"/>
      <dgm:spPr/>
      <dgm:t>
        <a:bodyPr/>
        <a:lstStyle/>
        <a:p>
          <a:r>
            <a:rPr lang="en-US" sz="3200" dirty="0"/>
            <a:t>Your Community</a:t>
          </a:r>
        </a:p>
      </dgm:t>
    </dgm:pt>
    <dgm:pt modelId="{13268CA0-73F5-4171-81D6-899AC243448B}" type="parTrans" cxnId="{2FE10406-9CF3-445A-9D61-F1BD5ED84BFE}">
      <dgm:prSet/>
      <dgm:spPr/>
      <dgm:t>
        <a:bodyPr/>
        <a:lstStyle/>
        <a:p>
          <a:endParaRPr lang="en-US"/>
        </a:p>
      </dgm:t>
    </dgm:pt>
    <dgm:pt modelId="{A0F62327-6BFD-476A-BEB6-C12555A9F6D3}" type="sibTrans" cxnId="{2FE10406-9CF3-445A-9D61-F1BD5ED84BFE}">
      <dgm:prSet/>
      <dgm:spPr/>
      <dgm:t>
        <a:bodyPr/>
        <a:lstStyle/>
        <a:p>
          <a:endParaRPr lang="en-US"/>
        </a:p>
      </dgm:t>
    </dgm:pt>
    <dgm:pt modelId="{3FB855F3-BE52-443F-90E2-3C37349B59A5}" type="pres">
      <dgm:prSet presAssocID="{8407B1E1-18D6-497A-BF14-DEE54C3884D4}" presName="composite" presStyleCnt="0">
        <dgm:presLayoutVars>
          <dgm:chMax val="5"/>
          <dgm:dir/>
          <dgm:resizeHandles val="exact"/>
        </dgm:presLayoutVars>
      </dgm:prSet>
      <dgm:spPr/>
    </dgm:pt>
    <dgm:pt modelId="{247BB274-04A8-474E-B419-E7B7B30005B5}" type="pres">
      <dgm:prSet presAssocID="{46F7DEA5-3DA0-423F-8CE6-273DC6A76FAC}" presName="circle1" presStyleLbl="lnNode1" presStyleIdx="0" presStyleCnt="4"/>
      <dgm:spPr/>
    </dgm:pt>
    <dgm:pt modelId="{F652FF3D-4DAC-4A9F-82D6-4433D9E41F1E}" type="pres">
      <dgm:prSet presAssocID="{46F7DEA5-3DA0-423F-8CE6-273DC6A76FAC}" presName="text1" presStyleLbl="revTx" presStyleIdx="0" presStyleCnt="4" custLinFactNeighborX="-4638" custLinFactNeighborY="3401">
        <dgm:presLayoutVars>
          <dgm:bulletEnabled val="1"/>
        </dgm:presLayoutVars>
      </dgm:prSet>
      <dgm:spPr/>
    </dgm:pt>
    <dgm:pt modelId="{ABA5B3CE-4924-4CB4-B0AC-96A7C29BA663}" type="pres">
      <dgm:prSet presAssocID="{46F7DEA5-3DA0-423F-8CE6-273DC6A76FAC}" presName="line1" presStyleLbl="callout" presStyleIdx="0" presStyleCnt="8"/>
      <dgm:spPr/>
    </dgm:pt>
    <dgm:pt modelId="{C5405FFA-D632-4D2F-94EE-C267980C3C78}" type="pres">
      <dgm:prSet presAssocID="{46F7DEA5-3DA0-423F-8CE6-273DC6A76FAC}" presName="d1" presStyleLbl="callout" presStyleIdx="1" presStyleCnt="8"/>
      <dgm:spPr/>
    </dgm:pt>
    <dgm:pt modelId="{368D3EBB-774F-4CBF-B23D-594617D9B9AB}" type="pres">
      <dgm:prSet presAssocID="{39132650-F058-41F0-A47A-92ADF23410AE}" presName="circle2" presStyleLbl="lnNode1" presStyleIdx="1" presStyleCnt="4">
        <dgm:style>
          <a:lnRef idx="0">
            <a:schemeClr val="accent6"/>
          </a:lnRef>
          <a:fillRef idx="3">
            <a:schemeClr val="accent6"/>
          </a:fillRef>
          <a:effectRef idx="3">
            <a:schemeClr val="accent6"/>
          </a:effectRef>
          <a:fontRef idx="minor">
            <a:schemeClr val="lt1"/>
          </a:fontRef>
        </dgm:style>
      </dgm:prSet>
      <dgm:spPr/>
    </dgm:pt>
    <dgm:pt modelId="{89B33EB1-8D5D-4731-92BF-B91F8ECE682C}" type="pres">
      <dgm:prSet presAssocID="{39132650-F058-41F0-A47A-92ADF23410AE}" presName="text2" presStyleLbl="revTx" presStyleIdx="1" presStyleCnt="4" custScaleX="193812" custLinFactNeighborX="41278" custLinFactNeighborY="-3288">
        <dgm:presLayoutVars>
          <dgm:bulletEnabled val="1"/>
        </dgm:presLayoutVars>
      </dgm:prSet>
      <dgm:spPr/>
    </dgm:pt>
    <dgm:pt modelId="{6A9D685D-B69B-481D-B61D-41D86EE5BBF1}" type="pres">
      <dgm:prSet presAssocID="{39132650-F058-41F0-A47A-92ADF23410AE}" presName="line2" presStyleLbl="callout" presStyleIdx="2" presStyleCnt="8"/>
      <dgm:spPr/>
    </dgm:pt>
    <dgm:pt modelId="{2D876AA8-9D1C-472D-AF47-F08732832420}" type="pres">
      <dgm:prSet presAssocID="{39132650-F058-41F0-A47A-92ADF23410AE}" presName="d2" presStyleLbl="callout" presStyleIdx="3" presStyleCnt="8"/>
      <dgm:spPr/>
    </dgm:pt>
    <dgm:pt modelId="{A2F93673-F253-48C5-84EE-96DE70D65E26}" type="pres">
      <dgm:prSet presAssocID="{42C2E712-DE49-4E37-862C-1E4E371F340A}" presName="circle3" presStyleLbl="lnNode1" presStyleIdx="2" presStyleCnt="4"/>
      <dgm:spPr>
        <a:solidFill>
          <a:schemeClr val="accent4">
            <a:lumMod val="40000"/>
            <a:lumOff val="60000"/>
          </a:schemeClr>
        </a:solidFill>
      </dgm:spPr>
    </dgm:pt>
    <dgm:pt modelId="{B45DDD38-4ABC-4716-8D55-416F5F3F5CB3}" type="pres">
      <dgm:prSet presAssocID="{42C2E712-DE49-4E37-862C-1E4E371F340A}" presName="text3" presStyleLbl="revTx" presStyleIdx="2" presStyleCnt="4" custScaleX="176250" custLinFactNeighborX="33225" custLinFactNeighborY="1763">
        <dgm:presLayoutVars>
          <dgm:bulletEnabled val="1"/>
        </dgm:presLayoutVars>
      </dgm:prSet>
      <dgm:spPr/>
    </dgm:pt>
    <dgm:pt modelId="{B18986D4-77FC-4833-9850-CC67893F0DA8}" type="pres">
      <dgm:prSet presAssocID="{42C2E712-DE49-4E37-862C-1E4E371F340A}" presName="line3" presStyleLbl="callout" presStyleIdx="4" presStyleCnt="8"/>
      <dgm:spPr/>
    </dgm:pt>
    <dgm:pt modelId="{62BFE28F-E242-4288-BC2F-E15F81D80860}" type="pres">
      <dgm:prSet presAssocID="{42C2E712-DE49-4E37-862C-1E4E371F340A}" presName="d3" presStyleLbl="callout" presStyleIdx="5" presStyleCnt="8"/>
      <dgm:spPr/>
    </dgm:pt>
    <dgm:pt modelId="{76506F9E-AF57-4796-9504-6A86C7AB70FB}" type="pres">
      <dgm:prSet presAssocID="{A7968807-0144-4C6F-B5FA-39D944B8A80B}" presName="circle4" presStyleLbl="lnNode1" presStyleIdx="3" presStyleCnt="4"/>
      <dgm:spPr>
        <a:solidFill>
          <a:schemeClr val="accent5">
            <a:lumMod val="40000"/>
            <a:lumOff val="60000"/>
          </a:schemeClr>
        </a:solidFill>
      </dgm:spPr>
    </dgm:pt>
    <dgm:pt modelId="{DAF4ADE9-80FF-4C7A-9235-3C7BA4DBC7F9}" type="pres">
      <dgm:prSet presAssocID="{A7968807-0144-4C6F-B5FA-39D944B8A80B}" presName="text4" presStyleLbl="revTx" presStyleIdx="3" presStyleCnt="4" custScaleX="214930" custLinFactNeighborX="51574" custLinFactNeighborY="0">
        <dgm:presLayoutVars>
          <dgm:bulletEnabled val="1"/>
        </dgm:presLayoutVars>
      </dgm:prSet>
      <dgm:spPr/>
    </dgm:pt>
    <dgm:pt modelId="{ECEB162F-853D-411B-A31C-179DF4AB5E8B}" type="pres">
      <dgm:prSet presAssocID="{A7968807-0144-4C6F-B5FA-39D944B8A80B}" presName="line4" presStyleLbl="callout" presStyleIdx="6" presStyleCnt="8"/>
      <dgm:spPr/>
    </dgm:pt>
    <dgm:pt modelId="{650ADAB4-DD62-459E-A94C-C544FE780A90}" type="pres">
      <dgm:prSet presAssocID="{A7968807-0144-4C6F-B5FA-39D944B8A80B}" presName="d4" presStyleLbl="callout" presStyleIdx="7" presStyleCnt="8"/>
      <dgm:spPr/>
    </dgm:pt>
  </dgm:ptLst>
  <dgm:cxnLst>
    <dgm:cxn modelId="{CDB91E00-70C7-4AEE-8E6F-4D8754727E5E}" type="presOf" srcId="{A7968807-0144-4C6F-B5FA-39D944B8A80B}" destId="{DAF4ADE9-80FF-4C7A-9235-3C7BA4DBC7F9}" srcOrd="0" destOrd="0" presId="urn:microsoft.com/office/officeart/2005/8/layout/target1"/>
    <dgm:cxn modelId="{2FE10406-9CF3-445A-9D61-F1BD5ED84BFE}" srcId="{8407B1E1-18D6-497A-BF14-DEE54C3884D4}" destId="{A7968807-0144-4C6F-B5FA-39D944B8A80B}" srcOrd="3" destOrd="0" parTransId="{13268CA0-73F5-4171-81D6-899AC243448B}" sibTransId="{A0F62327-6BFD-476A-BEB6-C12555A9F6D3}"/>
    <dgm:cxn modelId="{BF7D6E0C-E632-4E19-A94A-18D94216AB00}" type="presOf" srcId="{8407B1E1-18D6-497A-BF14-DEE54C3884D4}" destId="{3FB855F3-BE52-443F-90E2-3C37349B59A5}" srcOrd="0" destOrd="0" presId="urn:microsoft.com/office/officeart/2005/8/layout/target1"/>
    <dgm:cxn modelId="{67534D15-EF78-4DD3-BD42-D2AF950FC655}" type="presOf" srcId="{42C2E712-DE49-4E37-862C-1E4E371F340A}" destId="{B45DDD38-4ABC-4716-8D55-416F5F3F5CB3}" srcOrd="0" destOrd="0" presId="urn:microsoft.com/office/officeart/2005/8/layout/target1"/>
    <dgm:cxn modelId="{01C40A35-D24D-43B7-98A0-969788848F26}" srcId="{8407B1E1-18D6-497A-BF14-DEE54C3884D4}" destId="{42C2E712-DE49-4E37-862C-1E4E371F340A}" srcOrd="2" destOrd="0" parTransId="{DEEA7434-F782-452E-86B2-E8E36772A2E7}" sibTransId="{AB53C643-CB36-417A-BDF2-EB76842466DE}"/>
    <dgm:cxn modelId="{1F6E6484-7A33-4CEA-BA1A-44092AE35661}" srcId="{8407B1E1-18D6-497A-BF14-DEE54C3884D4}" destId="{39132650-F058-41F0-A47A-92ADF23410AE}" srcOrd="1" destOrd="0" parTransId="{D5077146-17C9-4071-A06F-0B179F73B36A}" sibTransId="{96EA3643-B9E9-493B-A755-9E2B8996EFD0}"/>
    <dgm:cxn modelId="{E3DD9A95-46C2-46AD-978A-EC36825539B4}" type="presOf" srcId="{39132650-F058-41F0-A47A-92ADF23410AE}" destId="{89B33EB1-8D5D-4731-92BF-B91F8ECE682C}" srcOrd="0" destOrd="0" presId="urn:microsoft.com/office/officeart/2005/8/layout/target1"/>
    <dgm:cxn modelId="{CA5F519A-BA95-4452-80FD-C070C801B58E}" srcId="{8407B1E1-18D6-497A-BF14-DEE54C3884D4}" destId="{46F7DEA5-3DA0-423F-8CE6-273DC6A76FAC}" srcOrd="0" destOrd="0" parTransId="{681E5618-FAE4-4E17-8F91-ABA256EE1E6C}" sibTransId="{3503F3EF-7DD9-40CF-884A-AC87D505CEB2}"/>
    <dgm:cxn modelId="{13B803B7-AB15-4160-84CD-27F742C40671}" type="presOf" srcId="{46F7DEA5-3DA0-423F-8CE6-273DC6A76FAC}" destId="{F652FF3D-4DAC-4A9F-82D6-4433D9E41F1E}" srcOrd="0" destOrd="0" presId="urn:microsoft.com/office/officeart/2005/8/layout/target1"/>
    <dgm:cxn modelId="{9DE88E08-7F18-4334-A008-56A383BC4A59}" type="presParOf" srcId="{3FB855F3-BE52-443F-90E2-3C37349B59A5}" destId="{247BB274-04A8-474E-B419-E7B7B30005B5}" srcOrd="0" destOrd="0" presId="urn:microsoft.com/office/officeart/2005/8/layout/target1"/>
    <dgm:cxn modelId="{33402097-3814-42F1-BF92-323D7088D870}" type="presParOf" srcId="{3FB855F3-BE52-443F-90E2-3C37349B59A5}" destId="{F652FF3D-4DAC-4A9F-82D6-4433D9E41F1E}" srcOrd="1" destOrd="0" presId="urn:microsoft.com/office/officeart/2005/8/layout/target1"/>
    <dgm:cxn modelId="{BCB0AF65-ACE8-4967-8311-BED10AC86D1C}" type="presParOf" srcId="{3FB855F3-BE52-443F-90E2-3C37349B59A5}" destId="{ABA5B3CE-4924-4CB4-B0AC-96A7C29BA663}" srcOrd="2" destOrd="0" presId="urn:microsoft.com/office/officeart/2005/8/layout/target1"/>
    <dgm:cxn modelId="{15E15455-92A6-49A4-BC7F-7748D820F691}" type="presParOf" srcId="{3FB855F3-BE52-443F-90E2-3C37349B59A5}" destId="{C5405FFA-D632-4D2F-94EE-C267980C3C78}" srcOrd="3" destOrd="0" presId="urn:microsoft.com/office/officeart/2005/8/layout/target1"/>
    <dgm:cxn modelId="{0271585E-4345-4FE6-93E6-E67FA25A401A}" type="presParOf" srcId="{3FB855F3-BE52-443F-90E2-3C37349B59A5}" destId="{368D3EBB-774F-4CBF-B23D-594617D9B9AB}" srcOrd="4" destOrd="0" presId="urn:microsoft.com/office/officeart/2005/8/layout/target1"/>
    <dgm:cxn modelId="{E97E8370-08DC-476F-BD0B-C37B455182CD}" type="presParOf" srcId="{3FB855F3-BE52-443F-90E2-3C37349B59A5}" destId="{89B33EB1-8D5D-4731-92BF-B91F8ECE682C}" srcOrd="5" destOrd="0" presId="urn:microsoft.com/office/officeart/2005/8/layout/target1"/>
    <dgm:cxn modelId="{BDC6F8F1-DF2C-4240-B3E5-814CF5EBC8BA}" type="presParOf" srcId="{3FB855F3-BE52-443F-90E2-3C37349B59A5}" destId="{6A9D685D-B69B-481D-B61D-41D86EE5BBF1}" srcOrd="6" destOrd="0" presId="urn:microsoft.com/office/officeart/2005/8/layout/target1"/>
    <dgm:cxn modelId="{F9024BEF-03F3-4769-A2EE-B3D68E30E9C0}" type="presParOf" srcId="{3FB855F3-BE52-443F-90E2-3C37349B59A5}" destId="{2D876AA8-9D1C-472D-AF47-F08732832420}" srcOrd="7" destOrd="0" presId="urn:microsoft.com/office/officeart/2005/8/layout/target1"/>
    <dgm:cxn modelId="{55051181-76D1-49CB-A353-785B416C78CA}" type="presParOf" srcId="{3FB855F3-BE52-443F-90E2-3C37349B59A5}" destId="{A2F93673-F253-48C5-84EE-96DE70D65E26}" srcOrd="8" destOrd="0" presId="urn:microsoft.com/office/officeart/2005/8/layout/target1"/>
    <dgm:cxn modelId="{7B08CC32-C6C3-4E6D-92BB-DD93758C3151}" type="presParOf" srcId="{3FB855F3-BE52-443F-90E2-3C37349B59A5}" destId="{B45DDD38-4ABC-4716-8D55-416F5F3F5CB3}" srcOrd="9" destOrd="0" presId="urn:microsoft.com/office/officeart/2005/8/layout/target1"/>
    <dgm:cxn modelId="{E5885ECA-B040-4C6B-8461-AD5C415D7064}" type="presParOf" srcId="{3FB855F3-BE52-443F-90E2-3C37349B59A5}" destId="{B18986D4-77FC-4833-9850-CC67893F0DA8}" srcOrd="10" destOrd="0" presId="urn:microsoft.com/office/officeart/2005/8/layout/target1"/>
    <dgm:cxn modelId="{DCE8550C-9B8C-4105-8E0D-F243CF7743DC}" type="presParOf" srcId="{3FB855F3-BE52-443F-90E2-3C37349B59A5}" destId="{62BFE28F-E242-4288-BC2F-E15F81D80860}" srcOrd="11" destOrd="0" presId="urn:microsoft.com/office/officeart/2005/8/layout/target1"/>
    <dgm:cxn modelId="{910065B3-DC6C-4D6D-A0E2-000B57583625}" type="presParOf" srcId="{3FB855F3-BE52-443F-90E2-3C37349B59A5}" destId="{76506F9E-AF57-4796-9504-6A86C7AB70FB}" srcOrd="12" destOrd="0" presId="urn:microsoft.com/office/officeart/2005/8/layout/target1"/>
    <dgm:cxn modelId="{B8284498-A24B-4193-9489-729A7033069F}" type="presParOf" srcId="{3FB855F3-BE52-443F-90E2-3C37349B59A5}" destId="{DAF4ADE9-80FF-4C7A-9235-3C7BA4DBC7F9}" srcOrd="13" destOrd="0" presId="urn:microsoft.com/office/officeart/2005/8/layout/target1"/>
    <dgm:cxn modelId="{1E0B6E49-4143-4D13-8540-91C8C60730B5}" type="presParOf" srcId="{3FB855F3-BE52-443F-90E2-3C37349B59A5}" destId="{ECEB162F-853D-411B-A31C-179DF4AB5E8B}" srcOrd="14" destOrd="0" presId="urn:microsoft.com/office/officeart/2005/8/layout/target1"/>
    <dgm:cxn modelId="{FE34E719-DE15-4084-BAEB-9881405005DB}" type="presParOf" srcId="{3FB855F3-BE52-443F-90E2-3C37349B59A5}" destId="{650ADAB4-DD62-459E-A94C-C544FE780A90}" srcOrd="15"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06F9E-AF57-4796-9504-6A86C7AB70FB}">
      <dsp:nvSpPr>
        <dsp:cNvPr id="0" name=""/>
        <dsp:cNvSpPr/>
      </dsp:nvSpPr>
      <dsp:spPr>
        <a:xfrm>
          <a:off x="1241579" y="1370261"/>
          <a:ext cx="4110786" cy="411078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2F93673-F253-48C5-84EE-96DE70D65E26}">
      <dsp:nvSpPr>
        <dsp:cNvPr id="0" name=""/>
        <dsp:cNvSpPr/>
      </dsp:nvSpPr>
      <dsp:spPr>
        <a:xfrm>
          <a:off x="1829079" y="1957761"/>
          <a:ext cx="2935786" cy="2935786"/>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8D3EBB-774F-4CBF-B23D-594617D9B9AB}">
      <dsp:nvSpPr>
        <dsp:cNvPr id="0" name=""/>
        <dsp:cNvSpPr/>
      </dsp:nvSpPr>
      <dsp:spPr>
        <a:xfrm>
          <a:off x="2416236" y="2544919"/>
          <a:ext cx="1761471" cy="1761471"/>
        </a:xfrm>
        <a:prstGeom prst="ellips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sp>
    <dsp:sp modelId="{247BB274-04A8-474E-B419-E7B7B30005B5}">
      <dsp:nvSpPr>
        <dsp:cNvPr id="0" name=""/>
        <dsp:cNvSpPr/>
      </dsp:nvSpPr>
      <dsp:spPr>
        <a:xfrm>
          <a:off x="3003393" y="3132076"/>
          <a:ext cx="587157" cy="58715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652FF3D-4DAC-4A9F-82D6-4433D9E41F1E}">
      <dsp:nvSpPr>
        <dsp:cNvPr id="0" name=""/>
        <dsp:cNvSpPr/>
      </dsp:nvSpPr>
      <dsp:spPr>
        <a:xfrm>
          <a:off x="5942167" y="33437"/>
          <a:ext cx="2055393" cy="98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40640" rIns="40640" bIns="40640" numCol="1" spcCol="1270" anchor="ctr" anchorCtr="0">
          <a:noAutofit/>
        </a:bodyPr>
        <a:lstStyle/>
        <a:p>
          <a:pPr marL="0" lvl="0" indent="0" algn="l" defTabSz="1422400">
            <a:lnSpc>
              <a:spcPct val="90000"/>
            </a:lnSpc>
            <a:spcBef>
              <a:spcPct val="0"/>
            </a:spcBef>
            <a:spcAft>
              <a:spcPct val="35000"/>
            </a:spcAft>
            <a:buNone/>
          </a:pPr>
          <a:r>
            <a:rPr lang="en-US" sz="3200" kern="1200" dirty="0"/>
            <a:t>You</a:t>
          </a:r>
        </a:p>
      </dsp:txBody>
      <dsp:txXfrm>
        <a:off x="5942167" y="33437"/>
        <a:ext cx="2055393" cy="983162"/>
      </dsp:txXfrm>
    </dsp:sp>
    <dsp:sp modelId="{ABA5B3CE-4924-4CB4-B0AC-96A7C29BA663}">
      <dsp:nvSpPr>
        <dsp:cNvPr id="0" name=""/>
        <dsp:cNvSpPr/>
      </dsp:nvSpPr>
      <dsp:spPr>
        <a:xfrm>
          <a:off x="5523647" y="491581"/>
          <a:ext cx="513848" cy="0"/>
        </a:xfrm>
        <a:prstGeom prst="line">
          <a:avLst/>
        </a:prstGeom>
        <a:noFill/>
        <a:ln w="19050" cap="flat" cmpd="sng" algn="ctr">
          <a:solidFill>
            <a:schemeClr val="tx1"/>
          </a:solidFill>
          <a:prstDash val="solid"/>
          <a:miter lim="800000"/>
        </a:ln>
        <a:effectLst/>
      </dsp:spPr>
      <dsp:style>
        <a:lnRef idx="1">
          <a:scrgbClr r="0" g="0" b="0"/>
        </a:lnRef>
        <a:fillRef idx="0">
          <a:scrgbClr r="0" g="0" b="0"/>
        </a:fillRef>
        <a:effectRef idx="1">
          <a:scrgbClr r="0" g="0" b="0"/>
        </a:effectRef>
        <a:fontRef idx="minor"/>
      </dsp:style>
    </dsp:sp>
    <dsp:sp modelId="{C5405FFA-D632-4D2F-94EE-C267980C3C78}">
      <dsp:nvSpPr>
        <dsp:cNvPr id="0" name=""/>
        <dsp:cNvSpPr/>
      </dsp:nvSpPr>
      <dsp:spPr>
        <a:xfrm rot="5400000">
          <a:off x="2940704" y="815305"/>
          <a:ext cx="2904955" cy="2260932"/>
        </a:xfrm>
        <a:prstGeom prst="line">
          <a:avLst/>
        </a:prstGeom>
        <a:noFill/>
        <a:ln w="19050" cap="flat" cmpd="sng" algn="ctr">
          <a:solidFill>
            <a:schemeClr val="tx1"/>
          </a:solidFill>
          <a:prstDash val="solid"/>
          <a:miter lim="800000"/>
        </a:ln>
        <a:effectLst/>
      </dsp:spPr>
      <dsp:style>
        <a:lnRef idx="1">
          <a:scrgbClr r="0" g="0" b="0"/>
        </a:lnRef>
        <a:fillRef idx="0">
          <a:scrgbClr r="0" g="0" b="0"/>
        </a:fillRef>
        <a:effectRef idx="1">
          <a:scrgbClr r="0" g="0" b="0"/>
        </a:effectRef>
        <a:fontRef idx="minor"/>
      </dsp:style>
    </dsp:sp>
    <dsp:sp modelId="{89B33EB1-8D5D-4731-92BF-B91F8ECE682C}">
      <dsp:nvSpPr>
        <dsp:cNvPr id="0" name=""/>
        <dsp:cNvSpPr/>
      </dsp:nvSpPr>
      <dsp:spPr>
        <a:xfrm>
          <a:off x="5921818" y="950836"/>
          <a:ext cx="3983598" cy="98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40640" rIns="40640" bIns="40640" numCol="1" spcCol="1270" anchor="ctr" anchorCtr="0">
          <a:noAutofit/>
        </a:bodyPr>
        <a:lstStyle/>
        <a:p>
          <a:pPr marL="0" lvl="0" indent="0" algn="l" defTabSz="1422400">
            <a:lnSpc>
              <a:spcPct val="90000"/>
            </a:lnSpc>
            <a:spcBef>
              <a:spcPct val="0"/>
            </a:spcBef>
            <a:spcAft>
              <a:spcPct val="35000"/>
            </a:spcAft>
            <a:buNone/>
          </a:pPr>
          <a:r>
            <a:rPr lang="en-US" sz="3200" kern="1200" dirty="0"/>
            <a:t>Your Team </a:t>
          </a:r>
        </a:p>
      </dsp:txBody>
      <dsp:txXfrm>
        <a:off x="5921818" y="950836"/>
        <a:ext cx="3983598" cy="983162"/>
      </dsp:txXfrm>
    </dsp:sp>
    <dsp:sp modelId="{6A9D685D-B69B-481D-B61D-41D86EE5BBF1}">
      <dsp:nvSpPr>
        <dsp:cNvPr id="0" name=""/>
        <dsp:cNvSpPr/>
      </dsp:nvSpPr>
      <dsp:spPr>
        <a:xfrm>
          <a:off x="5523647" y="1474744"/>
          <a:ext cx="513848" cy="0"/>
        </a:xfrm>
        <a:prstGeom prst="line">
          <a:avLst/>
        </a:prstGeom>
        <a:noFill/>
        <a:ln w="19050" cap="flat" cmpd="sng" algn="ctr">
          <a:solidFill>
            <a:schemeClr val="tx1"/>
          </a:solidFill>
          <a:prstDash val="solid"/>
          <a:miter lim="800000"/>
        </a:ln>
        <a:effectLst/>
      </dsp:spPr>
      <dsp:style>
        <a:lnRef idx="1">
          <a:scrgbClr r="0" g="0" b="0"/>
        </a:lnRef>
        <a:fillRef idx="0">
          <a:scrgbClr r="0" g="0" b="0"/>
        </a:fillRef>
        <a:effectRef idx="1">
          <a:scrgbClr r="0" g="0" b="0"/>
        </a:effectRef>
        <a:fontRef idx="minor"/>
      </dsp:style>
    </dsp:sp>
    <dsp:sp modelId="{2D876AA8-9D1C-472D-AF47-F08732832420}">
      <dsp:nvSpPr>
        <dsp:cNvPr id="0" name=""/>
        <dsp:cNvSpPr/>
      </dsp:nvSpPr>
      <dsp:spPr>
        <a:xfrm rot="5400000">
          <a:off x="3443590" y="1782368"/>
          <a:ext cx="2385626" cy="1771063"/>
        </a:xfrm>
        <a:prstGeom prst="line">
          <a:avLst/>
        </a:prstGeom>
        <a:noFill/>
        <a:ln w="19050" cap="flat" cmpd="sng" algn="ctr">
          <a:solidFill>
            <a:schemeClr val="tx1"/>
          </a:solidFill>
          <a:prstDash val="solid"/>
          <a:miter lim="800000"/>
        </a:ln>
        <a:effectLst/>
      </dsp:spPr>
      <dsp:style>
        <a:lnRef idx="1">
          <a:scrgbClr r="0" g="0" b="0"/>
        </a:lnRef>
        <a:fillRef idx="0">
          <a:scrgbClr r="0" g="0" b="0"/>
        </a:fillRef>
        <a:effectRef idx="1">
          <a:scrgbClr r="0" g="0" b="0"/>
        </a:effectRef>
        <a:fontRef idx="minor"/>
      </dsp:style>
    </dsp:sp>
    <dsp:sp modelId="{B45DDD38-4ABC-4716-8D55-416F5F3F5CB3}">
      <dsp:nvSpPr>
        <dsp:cNvPr id="0" name=""/>
        <dsp:cNvSpPr/>
      </dsp:nvSpPr>
      <dsp:spPr>
        <a:xfrm>
          <a:off x="5936781" y="1983659"/>
          <a:ext cx="3622630" cy="98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40640" rIns="40640" bIns="40640" numCol="1" spcCol="1270" anchor="ctr" anchorCtr="0">
          <a:noAutofit/>
        </a:bodyPr>
        <a:lstStyle/>
        <a:p>
          <a:pPr marL="0" lvl="0" indent="0" algn="l" defTabSz="1422400">
            <a:lnSpc>
              <a:spcPct val="90000"/>
            </a:lnSpc>
            <a:spcBef>
              <a:spcPct val="0"/>
            </a:spcBef>
            <a:spcAft>
              <a:spcPct val="35000"/>
            </a:spcAft>
            <a:buNone/>
          </a:pPr>
          <a:r>
            <a:rPr lang="en-US" sz="3200" kern="1200" dirty="0"/>
            <a:t>Your Company</a:t>
          </a:r>
        </a:p>
      </dsp:txBody>
      <dsp:txXfrm>
        <a:off x="5936781" y="1983659"/>
        <a:ext cx="3622630" cy="983162"/>
      </dsp:txXfrm>
    </dsp:sp>
    <dsp:sp modelId="{B18986D4-77FC-4833-9850-CC67893F0DA8}">
      <dsp:nvSpPr>
        <dsp:cNvPr id="0" name=""/>
        <dsp:cNvSpPr/>
      </dsp:nvSpPr>
      <dsp:spPr>
        <a:xfrm>
          <a:off x="5523647" y="2457907"/>
          <a:ext cx="513848" cy="0"/>
        </a:xfrm>
        <a:prstGeom prst="line">
          <a:avLst/>
        </a:prstGeom>
        <a:noFill/>
        <a:ln w="19050" cap="flat" cmpd="sng" algn="ctr">
          <a:solidFill>
            <a:schemeClr val="tx1"/>
          </a:solidFill>
          <a:prstDash val="solid"/>
          <a:miter lim="800000"/>
        </a:ln>
        <a:effectLst/>
      </dsp:spPr>
      <dsp:style>
        <a:lnRef idx="1">
          <a:scrgbClr r="0" g="0" b="0"/>
        </a:lnRef>
        <a:fillRef idx="0">
          <a:scrgbClr r="0" g="0" b="0"/>
        </a:fillRef>
        <a:effectRef idx="1">
          <a:scrgbClr r="0" g="0" b="0"/>
        </a:effectRef>
        <a:fontRef idx="minor"/>
      </dsp:style>
    </dsp:sp>
    <dsp:sp modelId="{62BFE28F-E242-4288-BC2F-E15F81D80860}">
      <dsp:nvSpPr>
        <dsp:cNvPr id="0" name=""/>
        <dsp:cNvSpPr/>
      </dsp:nvSpPr>
      <dsp:spPr>
        <a:xfrm rot="5400000">
          <a:off x="3930375" y="2683658"/>
          <a:ext cx="1819707" cy="1366836"/>
        </a:xfrm>
        <a:prstGeom prst="line">
          <a:avLst/>
        </a:prstGeom>
        <a:noFill/>
        <a:ln w="19050" cap="flat" cmpd="sng" algn="ctr">
          <a:solidFill>
            <a:schemeClr val="tx1"/>
          </a:solidFill>
          <a:prstDash val="solid"/>
          <a:miter lim="800000"/>
        </a:ln>
        <a:effectLst/>
      </dsp:spPr>
      <dsp:style>
        <a:lnRef idx="1">
          <a:scrgbClr r="0" g="0" b="0"/>
        </a:lnRef>
        <a:fillRef idx="0">
          <a:scrgbClr r="0" g="0" b="0"/>
        </a:fillRef>
        <a:effectRef idx="1">
          <a:scrgbClr r="0" g="0" b="0"/>
        </a:effectRef>
        <a:fontRef idx="minor"/>
      </dsp:style>
    </dsp:sp>
    <dsp:sp modelId="{DAF4ADE9-80FF-4C7A-9235-3C7BA4DBC7F9}">
      <dsp:nvSpPr>
        <dsp:cNvPr id="0" name=""/>
        <dsp:cNvSpPr/>
      </dsp:nvSpPr>
      <dsp:spPr>
        <a:xfrm>
          <a:off x="5916413" y="3048886"/>
          <a:ext cx="4417656" cy="98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40640" rIns="40640" bIns="40640" numCol="1" spcCol="1270" anchor="ctr" anchorCtr="0">
          <a:noAutofit/>
        </a:bodyPr>
        <a:lstStyle/>
        <a:p>
          <a:pPr marL="0" lvl="0" indent="0" algn="l" defTabSz="1422400">
            <a:lnSpc>
              <a:spcPct val="90000"/>
            </a:lnSpc>
            <a:spcBef>
              <a:spcPct val="0"/>
            </a:spcBef>
            <a:spcAft>
              <a:spcPct val="35000"/>
            </a:spcAft>
            <a:buNone/>
          </a:pPr>
          <a:r>
            <a:rPr lang="en-US" sz="3200" kern="1200" dirty="0"/>
            <a:t>Your Clients and</a:t>
          </a:r>
          <a:br>
            <a:rPr lang="en-US" sz="3200" kern="1200" dirty="0"/>
          </a:br>
          <a:r>
            <a:rPr lang="en-US" sz="3200" kern="1200" dirty="0"/>
            <a:t>Your Community</a:t>
          </a:r>
        </a:p>
      </dsp:txBody>
      <dsp:txXfrm>
        <a:off x="5916413" y="3048886"/>
        <a:ext cx="4417656" cy="983162"/>
      </dsp:txXfrm>
    </dsp:sp>
    <dsp:sp modelId="{ECEB162F-853D-411B-A31C-179DF4AB5E8B}">
      <dsp:nvSpPr>
        <dsp:cNvPr id="0" name=""/>
        <dsp:cNvSpPr/>
      </dsp:nvSpPr>
      <dsp:spPr>
        <a:xfrm>
          <a:off x="5523647" y="3441070"/>
          <a:ext cx="513848" cy="0"/>
        </a:xfrm>
        <a:prstGeom prst="line">
          <a:avLst/>
        </a:prstGeom>
        <a:noFill/>
        <a:ln w="19050" cap="flat" cmpd="sng" algn="ctr">
          <a:solidFill>
            <a:schemeClr val="tx1"/>
          </a:solidFill>
          <a:prstDash val="solid"/>
          <a:miter lim="800000"/>
        </a:ln>
        <a:effectLst/>
      </dsp:spPr>
      <dsp:style>
        <a:lnRef idx="1">
          <a:scrgbClr r="0" g="0" b="0"/>
        </a:lnRef>
        <a:fillRef idx="0">
          <a:scrgbClr r="0" g="0" b="0"/>
        </a:fillRef>
        <a:effectRef idx="1">
          <a:scrgbClr r="0" g="0" b="0"/>
        </a:effectRef>
        <a:fontRef idx="minor"/>
      </dsp:style>
    </dsp:sp>
    <dsp:sp modelId="{650ADAB4-DD62-459E-A94C-C544FE780A90}">
      <dsp:nvSpPr>
        <dsp:cNvPr id="0" name=""/>
        <dsp:cNvSpPr/>
      </dsp:nvSpPr>
      <dsp:spPr>
        <a:xfrm rot="5400000">
          <a:off x="4418326" y="3588510"/>
          <a:ext cx="1250775" cy="955072"/>
        </a:xfrm>
        <a:prstGeom prst="line">
          <a:avLst/>
        </a:prstGeom>
        <a:noFill/>
        <a:ln w="19050" cap="flat" cmpd="sng" algn="ctr">
          <a:solidFill>
            <a:schemeClr val="tx1"/>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06F9E-AF57-4796-9504-6A86C7AB70FB}">
      <dsp:nvSpPr>
        <dsp:cNvPr id="0" name=""/>
        <dsp:cNvSpPr/>
      </dsp:nvSpPr>
      <dsp:spPr>
        <a:xfrm>
          <a:off x="1241579" y="1370261"/>
          <a:ext cx="4110786" cy="4110786"/>
        </a:xfrm>
        <a:prstGeom prst="ellipse">
          <a:avLst/>
        </a:prstGeom>
        <a:solidFill>
          <a:schemeClr val="accent5">
            <a:lumMod val="40000"/>
            <a:lumOff val="6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2F93673-F253-48C5-84EE-96DE70D65E26}">
      <dsp:nvSpPr>
        <dsp:cNvPr id="0" name=""/>
        <dsp:cNvSpPr/>
      </dsp:nvSpPr>
      <dsp:spPr>
        <a:xfrm>
          <a:off x="1829079" y="1957761"/>
          <a:ext cx="2935786" cy="2935786"/>
        </a:xfrm>
        <a:prstGeom prst="ellipse">
          <a:avLst/>
        </a:prstGeom>
        <a:solidFill>
          <a:schemeClr val="accent4">
            <a:lumMod val="40000"/>
            <a:lumOff val="6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68D3EBB-774F-4CBF-B23D-594617D9B9AB}">
      <dsp:nvSpPr>
        <dsp:cNvPr id="0" name=""/>
        <dsp:cNvSpPr/>
      </dsp:nvSpPr>
      <dsp:spPr>
        <a:xfrm>
          <a:off x="2416236" y="2544919"/>
          <a:ext cx="1761471" cy="1761471"/>
        </a:xfrm>
        <a:prstGeom prst="ellipse">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sp>
    <dsp:sp modelId="{247BB274-04A8-474E-B419-E7B7B30005B5}">
      <dsp:nvSpPr>
        <dsp:cNvPr id="0" name=""/>
        <dsp:cNvSpPr/>
      </dsp:nvSpPr>
      <dsp:spPr>
        <a:xfrm>
          <a:off x="3003393" y="3132076"/>
          <a:ext cx="587157" cy="58715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652FF3D-4DAC-4A9F-82D6-4433D9E41F1E}">
      <dsp:nvSpPr>
        <dsp:cNvPr id="0" name=""/>
        <dsp:cNvSpPr/>
      </dsp:nvSpPr>
      <dsp:spPr>
        <a:xfrm>
          <a:off x="5942167" y="33437"/>
          <a:ext cx="2055393" cy="98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40640" rIns="40640" bIns="40640" numCol="1" spcCol="1270" anchor="ctr" anchorCtr="0">
          <a:noAutofit/>
        </a:bodyPr>
        <a:lstStyle/>
        <a:p>
          <a:pPr marL="0" lvl="0" indent="0" algn="l" defTabSz="1422400">
            <a:lnSpc>
              <a:spcPct val="90000"/>
            </a:lnSpc>
            <a:spcBef>
              <a:spcPct val="0"/>
            </a:spcBef>
            <a:spcAft>
              <a:spcPct val="35000"/>
            </a:spcAft>
            <a:buNone/>
          </a:pPr>
          <a:r>
            <a:rPr lang="en-US" sz="3200" kern="1200" dirty="0"/>
            <a:t>You</a:t>
          </a:r>
        </a:p>
      </dsp:txBody>
      <dsp:txXfrm>
        <a:off x="5942167" y="33437"/>
        <a:ext cx="2055393" cy="983162"/>
      </dsp:txXfrm>
    </dsp:sp>
    <dsp:sp modelId="{ABA5B3CE-4924-4CB4-B0AC-96A7C29BA663}">
      <dsp:nvSpPr>
        <dsp:cNvPr id="0" name=""/>
        <dsp:cNvSpPr/>
      </dsp:nvSpPr>
      <dsp:spPr>
        <a:xfrm>
          <a:off x="5523647" y="491581"/>
          <a:ext cx="513848"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C5405FFA-D632-4D2F-94EE-C267980C3C78}">
      <dsp:nvSpPr>
        <dsp:cNvPr id="0" name=""/>
        <dsp:cNvSpPr/>
      </dsp:nvSpPr>
      <dsp:spPr>
        <a:xfrm rot="5400000">
          <a:off x="2940704" y="815305"/>
          <a:ext cx="2904955" cy="2260932"/>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89B33EB1-8D5D-4731-92BF-B91F8ECE682C}">
      <dsp:nvSpPr>
        <dsp:cNvPr id="0" name=""/>
        <dsp:cNvSpPr/>
      </dsp:nvSpPr>
      <dsp:spPr>
        <a:xfrm>
          <a:off x="5921818" y="950836"/>
          <a:ext cx="3983598" cy="98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40640" rIns="40640" bIns="40640" numCol="1" spcCol="1270" anchor="ctr" anchorCtr="0">
          <a:noAutofit/>
        </a:bodyPr>
        <a:lstStyle/>
        <a:p>
          <a:pPr marL="0" lvl="0" indent="0" algn="l" defTabSz="1422400">
            <a:lnSpc>
              <a:spcPct val="90000"/>
            </a:lnSpc>
            <a:spcBef>
              <a:spcPct val="0"/>
            </a:spcBef>
            <a:spcAft>
              <a:spcPct val="35000"/>
            </a:spcAft>
            <a:buNone/>
          </a:pPr>
          <a:r>
            <a:rPr lang="en-US" sz="3200" kern="1200" dirty="0"/>
            <a:t>Your Team </a:t>
          </a:r>
        </a:p>
      </dsp:txBody>
      <dsp:txXfrm>
        <a:off x="5921818" y="950836"/>
        <a:ext cx="3983598" cy="983162"/>
      </dsp:txXfrm>
    </dsp:sp>
    <dsp:sp modelId="{6A9D685D-B69B-481D-B61D-41D86EE5BBF1}">
      <dsp:nvSpPr>
        <dsp:cNvPr id="0" name=""/>
        <dsp:cNvSpPr/>
      </dsp:nvSpPr>
      <dsp:spPr>
        <a:xfrm>
          <a:off x="5523647" y="1474744"/>
          <a:ext cx="513848"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2D876AA8-9D1C-472D-AF47-F08732832420}">
      <dsp:nvSpPr>
        <dsp:cNvPr id="0" name=""/>
        <dsp:cNvSpPr/>
      </dsp:nvSpPr>
      <dsp:spPr>
        <a:xfrm rot="5400000">
          <a:off x="3443590" y="1782368"/>
          <a:ext cx="2385626" cy="1771063"/>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B45DDD38-4ABC-4716-8D55-416F5F3F5CB3}">
      <dsp:nvSpPr>
        <dsp:cNvPr id="0" name=""/>
        <dsp:cNvSpPr/>
      </dsp:nvSpPr>
      <dsp:spPr>
        <a:xfrm>
          <a:off x="5936781" y="1983659"/>
          <a:ext cx="3622630" cy="98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40640" rIns="40640" bIns="40640" numCol="1" spcCol="1270" anchor="ctr" anchorCtr="0">
          <a:noAutofit/>
        </a:bodyPr>
        <a:lstStyle/>
        <a:p>
          <a:pPr marL="0" lvl="0" indent="0" algn="l" defTabSz="1422400">
            <a:lnSpc>
              <a:spcPct val="90000"/>
            </a:lnSpc>
            <a:spcBef>
              <a:spcPct val="0"/>
            </a:spcBef>
            <a:spcAft>
              <a:spcPct val="35000"/>
            </a:spcAft>
            <a:buNone/>
          </a:pPr>
          <a:r>
            <a:rPr lang="en-US" sz="3200" kern="1200" dirty="0"/>
            <a:t>Your Company</a:t>
          </a:r>
        </a:p>
      </dsp:txBody>
      <dsp:txXfrm>
        <a:off x="5936781" y="1983659"/>
        <a:ext cx="3622630" cy="983162"/>
      </dsp:txXfrm>
    </dsp:sp>
    <dsp:sp modelId="{B18986D4-77FC-4833-9850-CC67893F0DA8}">
      <dsp:nvSpPr>
        <dsp:cNvPr id="0" name=""/>
        <dsp:cNvSpPr/>
      </dsp:nvSpPr>
      <dsp:spPr>
        <a:xfrm>
          <a:off x="5523647" y="2457907"/>
          <a:ext cx="513848"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62BFE28F-E242-4288-BC2F-E15F81D80860}">
      <dsp:nvSpPr>
        <dsp:cNvPr id="0" name=""/>
        <dsp:cNvSpPr/>
      </dsp:nvSpPr>
      <dsp:spPr>
        <a:xfrm rot="5400000">
          <a:off x="3930375" y="2683658"/>
          <a:ext cx="1819707" cy="1366836"/>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DAF4ADE9-80FF-4C7A-9235-3C7BA4DBC7F9}">
      <dsp:nvSpPr>
        <dsp:cNvPr id="0" name=""/>
        <dsp:cNvSpPr/>
      </dsp:nvSpPr>
      <dsp:spPr>
        <a:xfrm>
          <a:off x="5916413" y="2949488"/>
          <a:ext cx="4417656" cy="98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40640" rIns="40640" bIns="40640" numCol="1" spcCol="1270" anchor="ctr" anchorCtr="0">
          <a:noAutofit/>
        </a:bodyPr>
        <a:lstStyle/>
        <a:p>
          <a:pPr marL="0" lvl="0" indent="0" algn="l" defTabSz="1422400">
            <a:lnSpc>
              <a:spcPct val="90000"/>
            </a:lnSpc>
            <a:spcBef>
              <a:spcPct val="0"/>
            </a:spcBef>
            <a:spcAft>
              <a:spcPct val="35000"/>
            </a:spcAft>
            <a:buNone/>
          </a:pPr>
          <a:r>
            <a:rPr lang="en-US" sz="3200" kern="1200" dirty="0"/>
            <a:t>Your Community</a:t>
          </a:r>
        </a:p>
      </dsp:txBody>
      <dsp:txXfrm>
        <a:off x="5916413" y="2949488"/>
        <a:ext cx="4417656" cy="983162"/>
      </dsp:txXfrm>
    </dsp:sp>
    <dsp:sp modelId="{ECEB162F-853D-411B-A31C-179DF4AB5E8B}">
      <dsp:nvSpPr>
        <dsp:cNvPr id="0" name=""/>
        <dsp:cNvSpPr/>
      </dsp:nvSpPr>
      <dsp:spPr>
        <a:xfrm>
          <a:off x="5523647" y="3441070"/>
          <a:ext cx="513848"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650ADAB4-DD62-459E-A94C-C544FE780A90}">
      <dsp:nvSpPr>
        <dsp:cNvPr id="0" name=""/>
        <dsp:cNvSpPr/>
      </dsp:nvSpPr>
      <dsp:spPr>
        <a:xfrm rot="5400000">
          <a:off x="4418326" y="3588510"/>
          <a:ext cx="1250775" cy="955072"/>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25555-3785-4237-AB08-89D5B73A77C1}" type="datetimeFigureOut">
              <a:rPr lang="en-US" smtClean="0"/>
              <a:t>5/16/2018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52E68-CBF2-4BEF-80A5-8089D355A437}" type="slidenum">
              <a:rPr lang="en-US" smtClean="0"/>
              <a:t>‹#›</a:t>
            </a:fld>
            <a:endParaRPr lang="en-US"/>
          </a:p>
        </p:txBody>
      </p:sp>
    </p:spTree>
    <p:extLst>
      <p:ext uri="{BB962C8B-B14F-4D97-AF65-F5344CB8AC3E}">
        <p14:creationId xmlns:p14="http://schemas.microsoft.com/office/powerpoint/2010/main" val="1818989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1</a:t>
            </a:fld>
            <a:endParaRPr lang="en-US"/>
          </a:p>
        </p:txBody>
      </p:sp>
    </p:spTree>
    <p:extLst>
      <p:ext uri="{BB962C8B-B14F-4D97-AF65-F5344CB8AC3E}">
        <p14:creationId xmlns:p14="http://schemas.microsoft.com/office/powerpoint/2010/main" val="87444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6</a:t>
            </a:fld>
            <a:endParaRPr lang="en-US"/>
          </a:p>
        </p:txBody>
      </p:sp>
    </p:spTree>
    <p:extLst>
      <p:ext uri="{BB962C8B-B14F-4D97-AF65-F5344CB8AC3E}">
        <p14:creationId xmlns:p14="http://schemas.microsoft.com/office/powerpoint/2010/main" val="3325606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38C0-B92B-4B0F-AC4F-006EE2C98C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6EF09F-49FF-467E-ACF7-000A1D64E3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974198-6102-44D9-A604-BDA56A267071}"/>
              </a:ext>
            </a:extLst>
          </p:cNvPr>
          <p:cNvSpPr>
            <a:spLocks noGrp="1"/>
          </p:cNvSpPr>
          <p:nvPr>
            <p:ph type="dt" sz="half" idx="10"/>
          </p:nvPr>
        </p:nvSpPr>
        <p:spPr/>
        <p:txBody>
          <a:bodyPr/>
          <a:lstStyle/>
          <a:p>
            <a:fld id="{F1E701D2-30E5-469F-9CEC-A7ED5ABBB6BE}" type="datetimeFigureOut">
              <a:rPr lang="en-US" smtClean="0"/>
              <a:t>5/16/2018</a:t>
            </a:fld>
            <a:endParaRPr lang="en-US"/>
          </a:p>
        </p:txBody>
      </p:sp>
      <p:sp>
        <p:nvSpPr>
          <p:cNvPr id="5" name="Footer Placeholder 4">
            <a:extLst>
              <a:ext uri="{FF2B5EF4-FFF2-40B4-BE49-F238E27FC236}">
                <a16:creationId xmlns:a16="http://schemas.microsoft.com/office/drawing/2014/main" id="{DBFD0DC7-7DDE-46C2-9AF0-4E53B29C3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B9BAF-6F34-488D-92C5-58A2C700FC17}"/>
              </a:ext>
            </a:extLst>
          </p:cNvPr>
          <p:cNvSpPr>
            <a:spLocks noGrp="1"/>
          </p:cNvSpPr>
          <p:nvPr>
            <p:ph type="sldNum" sz="quarter" idx="12"/>
          </p:nvPr>
        </p:nvSpPr>
        <p:spPr/>
        <p:txBody>
          <a:bodyPr/>
          <a:lstStyle/>
          <a:p>
            <a:fld id="{1881481F-CA3C-4225-AF42-7B49F4D86D44}" type="slidenum">
              <a:rPr lang="en-US" smtClean="0"/>
              <a:t>‹#›</a:t>
            </a:fld>
            <a:endParaRPr lang="en-US"/>
          </a:p>
        </p:txBody>
      </p:sp>
    </p:spTree>
    <p:extLst>
      <p:ext uri="{BB962C8B-B14F-4D97-AF65-F5344CB8AC3E}">
        <p14:creationId xmlns:p14="http://schemas.microsoft.com/office/powerpoint/2010/main" val="3967868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5C40A-E432-47AA-AB77-DD716599AC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86E053-E619-42FD-B1B8-1727611C53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553C8-29B6-47F7-98BA-0D0081508A24}"/>
              </a:ext>
            </a:extLst>
          </p:cNvPr>
          <p:cNvSpPr>
            <a:spLocks noGrp="1"/>
          </p:cNvSpPr>
          <p:nvPr>
            <p:ph type="dt" sz="half" idx="10"/>
          </p:nvPr>
        </p:nvSpPr>
        <p:spPr/>
        <p:txBody>
          <a:bodyPr/>
          <a:lstStyle/>
          <a:p>
            <a:fld id="{F1E701D2-30E5-469F-9CEC-A7ED5ABBB6BE}" type="datetimeFigureOut">
              <a:rPr lang="en-US" smtClean="0"/>
              <a:t>5/16/2018</a:t>
            </a:fld>
            <a:endParaRPr lang="en-US"/>
          </a:p>
        </p:txBody>
      </p:sp>
      <p:sp>
        <p:nvSpPr>
          <p:cNvPr id="5" name="Footer Placeholder 4">
            <a:extLst>
              <a:ext uri="{FF2B5EF4-FFF2-40B4-BE49-F238E27FC236}">
                <a16:creationId xmlns:a16="http://schemas.microsoft.com/office/drawing/2014/main" id="{EF2FD3A6-54D5-4055-AEBC-066B074CE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C93F5F-D04F-45A7-8A04-E9F62719657D}"/>
              </a:ext>
            </a:extLst>
          </p:cNvPr>
          <p:cNvSpPr>
            <a:spLocks noGrp="1"/>
          </p:cNvSpPr>
          <p:nvPr>
            <p:ph type="sldNum" sz="quarter" idx="12"/>
          </p:nvPr>
        </p:nvSpPr>
        <p:spPr/>
        <p:txBody>
          <a:bodyPr/>
          <a:lstStyle/>
          <a:p>
            <a:fld id="{1881481F-CA3C-4225-AF42-7B49F4D86D44}" type="slidenum">
              <a:rPr lang="en-US" smtClean="0"/>
              <a:t>‹#›</a:t>
            </a:fld>
            <a:endParaRPr lang="en-US"/>
          </a:p>
        </p:txBody>
      </p:sp>
    </p:spTree>
    <p:extLst>
      <p:ext uri="{BB962C8B-B14F-4D97-AF65-F5344CB8AC3E}">
        <p14:creationId xmlns:p14="http://schemas.microsoft.com/office/powerpoint/2010/main" val="767042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3BFCA4-FDBD-4509-B795-3D632EB341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6A9595-9622-45CE-9D57-57DE515405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2A7B96-BB83-409A-B417-758B3D2E6FE5}"/>
              </a:ext>
            </a:extLst>
          </p:cNvPr>
          <p:cNvSpPr>
            <a:spLocks noGrp="1"/>
          </p:cNvSpPr>
          <p:nvPr>
            <p:ph type="dt" sz="half" idx="10"/>
          </p:nvPr>
        </p:nvSpPr>
        <p:spPr/>
        <p:txBody>
          <a:bodyPr/>
          <a:lstStyle/>
          <a:p>
            <a:fld id="{F1E701D2-30E5-469F-9CEC-A7ED5ABBB6BE}" type="datetimeFigureOut">
              <a:rPr lang="en-US" smtClean="0"/>
              <a:t>5/16/2018</a:t>
            </a:fld>
            <a:endParaRPr lang="en-US"/>
          </a:p>
        </p:txBody>
      </p:sp>
      <p:sp>
        <p:nvSpPr>
          <p:cNvPr id="5" name="Footer Placeholder 4">
            <a:extLst>
              <a:ext uri="{FF2B5EF4-FFF2-40B4-BE49-F238E27FC236}">
                <a16:creationId xmlns:a16="http://schemas.microsoft.com/office/drawing/2014/main" id="{83ACAACF-4B92-45F0-8F16-56A191545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0BF449-E3BA-4770-B113-C1AE1F8C80C4}"/>
              </a:ext>
            </a:extLst>
          </p:cNvPr>
          <p:cNvSpPr>
            <a:spLocks noGrp="1"/>
          </p:cNvSpPr>
          <p:nvPr>
            <p:ph type="sldNum" sz="quarter" idx="12"/>
          </p:nvPr>
        </p:nvSpPr>
        <p:spPr/>
        <p:txBody>
          <a:bodyPr/>
          <a:lstStyle/>
          <a:p>
            <a:fld id="{1881481F-CA3C-4225-AF42-7B49F4D86D44}" type="slidenum">
              <a:rPr lang="en-US" smtClean="0"/>
              <a:t>‹#›</a:t>
            </a:fld>
            <a:endParaRPr lang="en-US"/>
          </a:p>
        </p:txBody>
      </p:sp>
    </p:spTree>
    <p:extLst>
      <p:ext uri="{BB962C8B-B14F-4D97-AF65-F5344CB8AC3E}">
        <p14:creationId xmlns:p14="http://schemas.microsoft.com/office/powerpoint/2010/main" val="1223608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041C-2126-4DAE-A9BC-97445C71D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0EA07-8A02-485C-B612-5FE1646DD8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42D781-12D1-49A8-B7DF-9A7CBCAD1FDA}"/>
              </a:ext>
            </a:extLst>
          </p:cNvPr>
          <p:cNvSpPr>
            <a:spLocks noGrp="1"/>
          </p:cNvSpPr>
          <p:nvPr>
            <p:ph type="dt" sz="half" idx="10"/>
          </p:nvPr>
        </p:nvSpPr>
        <p:spPr/>
        <p:txBody>
          <a:bodyPr/>
          <a:lstStyle/>
          <a:p>
            <a:fld id="{F1E701D2-30E5-469F-9CEC-A7ED5ABBB6BE}" type="datetimeFigureOut">
              <a:rPr lang="en-US" smtClean="0"/>
              <a:t>5/16/2018</a:t>
            </a:fld>
            <a:endParaRPr lang="en-US"/>
          </a:p>
        </p:txBody>
      </p:sp>
      <p:sp>
        <p:nvSpPr>
          <p:cNvPr id="5" name="Footer Placeholder 4">
            <a:extLst>
              <a:ext uri="{FF2B5EF4-FFF2-40B4-BE49-F238E27FC236}">
                <a16:creationId xmlns:a16="http://schemas.microsoft.com/office/drawing/2014/main" id="{DB44D727-C8AD-4F78-A423-0A24A07C3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C095D-1D9C-47EA-AE3D-0B27E3960677}"/>
              </a:ext>
            </a:extLst>
          </p:cNvPr>
          <p:cNvSpPr>
            <a:spLocks noGrp="1"/>
          </p:cNvSpPr>
          <p:nvPr>
            <p:ph type="sldNum" sz="quarter" idx="12"/>
          </p:nvPr>
        </p:nvSpPr>
        <p:spPr/>
        <p:txBody>
          <a:bodyPr/>
          <a:lstStyle/>
          <a:p>
            <a:fld id="{1881481F-CA3C-4225-AF42-7B49F4D86D44}" type="slidenum">
              <a:rPr lang="en-US" smtClean="0"/>
              <a:t>‹#›</a:t>
            </a:fld>
            <a:endParaRPr lang="en-US"/>
          </a:p>
        </p:txBody>
      </p:sp>
    </p:spTree>
    <p:extLst>
      <p:ext uri="{BB962C8B-B14F-4D97-AF65-F5344CB8AC3E}">
        <p14:creationId xmlns:p14="http://schemas.microsoft.com/office/powerpoint/2010/main" val="3216003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F6DB-4E56-413C-BF56-B8ED20EE02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245748-1E32-45A4-8DA4-2BF34D49E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5C45154-1448-4766-BA86-37E047B5D5AF}"/>
              </a:ext>
            </a:extLst>
          </p:cNvPr>
          <p:cNvSpPr>
            <a:spLocks noGrp="1"/>
          </p:cNvSpPr>
          <p:nvPr>
            <p:ph type="dt" sz="half" idx="10"/>
          </p:nvPr>
        </p:nvSpPr>
        <p:spPr/>
        <p:txBody>
          <a:bodyPr/>
          <a:lstStyle/>
          <a:p>
            <a:fld id="{F1E701D2-30E5-469F-9CEC-A7ED5ABBB6BE}" type="datetimeFigureOut">
              <a:rPr lang="en-US" smtClean="0"/>
              <a:t>5/16/2018</a:t>
            </a:fld>
            <a:endParaRPr lang="en-US"/>
          </a:p>
        </p:txBody>
      </p:sp>
      <p:sp>
        <p:nvSpPr>
          <p:cNvPr id="5" name="Footer Placeholder 4">
            <a:extLst>
              <a:ext uri="{FF2B5EF4-FFF2-40B4-BE49-F238E27FC236}">
                <a16:creationId xmlns:a16="http://schemas.microsoft.com/office/drawing/2014/main" id="{492BD222-3E1C-4981-B73D-04F7FEF1C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4FAAA-1A21-4853-AA1A-43E10683EBDE}"/>
              </a:ext>
            </a:extLst>
          </p:cNvPr>
          <p:cNvSpPr>
            <a:spLocks noGrp="1"/>
          </p:cNvSpPr>
          <p:nvPr>
            <p:ph type="sldNum" sz="quarter" idx="12"/>
          </p:nvPr>
        </p:nvSpPr>
        <p:spPr/>
        <p:txBody>
          <a:bodyPr/>
          <a:lstStyle/>
          <a:p>
            <a:fld id="{1881481F-CA3C-4225-AF42-7B49F4D86D44}" type="slidenum">
              <a:rPr lang="en-US" smtClean="0"/>
              <a:t>‹#›</a:t>
            </a:fld>
            <a:endParaRPr lang="en-US"/>
          </a:p>
        </p:txBody>
      </p:sp>
    </p:spTree>
    <p:extLst>
      <p:ext uri="{BB962C8B-B14F-4D97-AF65-F5344CB8AC3E}">
        <p14:creationId xmlns:p14="http://schemas.microsoft.com/office/powerpoint/2010/main" val="3679791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FFD4-61DE-4D2B-9B7E-B284CFBF81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D7B1BA-8AB4-47F4-81D5-FD6B1DFD45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EC467F-879A-48D8-B664-2B9AC490DC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502423-EA5F-4244-B2CF-398EA70F972D}"/>
              </a:ext>
            </a:extLst>
          </p:cNvPr>
          <p:cNvSpPr>
            <a:spLocks noGrp="1"/>
          </p:cNvSpPr>
          <p:nvPr>
            <p:ph type="dt" sz="half" idx="10"/>
          </p:nvPr>
        </p:nvSpPr>
        <p:spPr/>
        <p:txBody>
          <a:bodyPr/>
          <a:lstStyle/>
          <a:p>
            <a:fld id="{F1E701D2-30E5-469F-9CEC-A7ED5ABBB6BE}" type="datetimeFigureOut">
              <a:rPr lang="en-US" smtClean="0"/>
              <a:t>5/16/2018</a:t>
            </a:fld>
            <a:endParaRPr lang="en-US"/>
          </a:p>
        </p:txBody>
      </p:sp>
      <p:sp>
        <p:nvSpPr>
          <p:cNvPr id="6" name="Footer Placeholder 5">
            <a:extLst>
              <a:ext uri="{FF2B5EF4-FFF2-40B4-BE49-F238E27FC236}">
                <a16:creationId xmlns:a16="http://schemas.microsoft.com/office/drawing/2014/main" id="{6E945512-29E4-40A9-94F9-A7D403F11F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DFC3F4-C24D-4656-AFBE-432EE1C42B4F}"/>
              </a:ext>
            </a:extLst>
          </p:cNvPr>
          <p:cNvSpPr>
            <a:spLocks noGrp="1"/>
          </p:cNvSpPr>
          <p:nvPr>
            <p:ph type="sldNum" sz="quarter" idx="12"/>
          </p:nvPr>
        </p:nvSpPr>
        <p:spPr/>
        <p:txBody>
          <a:bodyPr/>
          <a:lstStyle/>
          <a:p>
            <a:fld id="{1881481F-CA3C-4225-AF42-7B49F4D86D44}" type="slidenum">
              <a:rPr lang="en-US" smtClean="0"/>
              <a:t>‹#›</a:t>
            </a:fld>
            <a:endParaRPr lang="en-US"/>
          </a:p>
        </p:txBody>
      </p:sp>
    </p:spTree>
    <p:extLst>
      <p:ext uri="{BB962C8B-B14F-4D97-AF65-F5344CB8AC3E}">
        <p14:creationId xmlns:p14="http://schemas.microsoft.com/office/powerpoint/2010/main" val="106832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2906-6E0E-43BD-9834-0B3B92AF42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3F3444-1658-4F1D-A7A1-AB7A97FBEE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DFAC63-B518-456F-BD34-93CA72E83D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15A499-4F6B-48D9-ABFB-DB9328614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32D2E5-419F-4F0A-AF7F-765C77FE768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B585B8-45B3-49C6-BF45-6AC561FEC878}"/>
              </a:ext>
            </a:extLst>
          </p:cNvPr>
          <p:cNvSpPr>
            <a:spLocks noGrp="1"/>
          </p:cNvSpPr>
          <p:nvPr>
            <p:ph type="dt" sz="half" idx="10"/>
          </p:nvPr>
        </p:nvSpPr>
        <p:spPr/>
        <p:txBody>
          <a:bodyPr/>
          <a:lstStyle/>
          <a:p>
            <a:fld id="{F1E701D2-30E5-469F-9CEC-A7ED5ABBB6BE}" type="datetimeFigureOut">
              <a:rPr lang="en-US" smtClean="0"/>
              <a:t>5/16/2018</a:t>
            </a:fld>
            <a:endParaRPr lang="en-US"/>
          </a:p>
        </p:txBody>
      </p:sp>
      <p:sp>
        <p:nvSpPr>
          <p:cNvPr id="8" name="Footer Placeholder 7">
            <a:extLst>
              <a:ext uri="{FF2B5EF4-FFF2-40B4-BE49-F238E27FC236}">
                <a16:creationId xmlns:a16="http://schemas.microsoft.com/office/drawing/2014/main" id="{50BC3031-B2E6-4606-A24D-BE119B0E06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EA34D8-92BD-48FF-818B-9EC7F591691B}"/>
              </a:ext>
            </a:extLst>
          </p:cNvPr>
          <p:cNvSpPr>
            <a:spLocks noGrp="1"/>
          </p:cNvSpPr>
          <p:nvPr>
            <p:ph type="sldNum" sz="quarter" idx="12"/>
          </p:nvPr>
        </p:nvSpPr>
        <p:spPr/>
        <p:txBody>
          <a:bodyPr/>
          <a:lstStyle/>
          <a:p>
            <a:fld id="{1881481F-CA3C-4225-AF42-7B49F4D86D44}" type="slidenum">
              <a:rPr lang="en-US" smtClean="0"/>
              <a:t>‹#›</a:t>
            </a:fld>
            <a:endParaRPr lang="en-US"/>
          </a:p>
        </p:txBody>
      </p:sp>
    </p:spTree>
    <p:extLst>
      <p:ext uri="{BB962C8B-B14F-4D97-AF65-F5344CB8AC3E}">
        <p14:creationId xmlns:p14="http://schemas.microsoft.com/office/powerpoint/2010/main" val="4157471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3B631-8A29-4E51-868F-D0518D87BF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48F1FD-5440-43D2-B4F2-31411EF40219}"/>
              </a:ext>
            </a:extLst>
          </p:cNvPr>
          <p:cNvSpPr>
            <a:spLocks noGrp="1"/>
          </p:cNvSpPr>
          <p:nvPr>
            <p:ph type="dt" sz="half" idx="10"/>
          </p:nvPr>
        </p:nvSpPr>
        <p:spPr/>
        <p:txBody>
          <a:bodyPr/>
          <a:lstStyle/>
          <a:p>
            <a:fld id="{F1E701D2-30E5-469F-9CEC-A7ED5ABBB6BE}" type="datetimeFigureOut">
              <a:rPr lang="en-US" smtClean="0"/>
              <a:t>5/16/2018</a:t>
            </a:fld>
            <a:endParaRPr lang="en-US"/>
          </a:p>
        </p:txBody>
      </p:sp>
      <p:sp>
        <p:nvSpPr>
          <p:cNvPr id="4" name="Footer Placeholder 3">
            <a:extLst>
              <a:ext uri="{FF2B5EF4-FFF2-40B4-BE49-F238E27FC236}">
                <a16:creationId xmlns:a16="http://schemas.microsoft.com/office/drawing/2014/main" id="{7985062D-70B7-4A95-90C3-5DDF57EC80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9D73A9-4F8F-40DD-8998-C5C05D9B6F78}"/>
              </a:ext>
            </a:extLst>
          </p:cNvPr>
          <p:cNvSpPr>
            <a:spLocks noGrp="1"/>
          </p:cNvSpPr>
          <p:nvPr>
            <p:ph type="sldNum" sz="quarter" idx="12"/>
          </p:nvPr>
        </p:nvSpPr>
        <p:spPr/>
        <p:txBody>
          <a:bodyPr/>
          <a:lstStyle/>
          <a:p>
            <a:fld id="{1881481F-CA3C-4225-AF42-7B49F4D86D44}" type="slidenum">
              <a:rPr lang="en-US" smtClean="0"/>
              <a:t>‹#›</a:t>
            </a:fld>
            <a:endParaRPr lang="en-US"/>
          </a:p>
        </p:txBody>
      </p:sp>
    </p:spTree>
    <p:extLst>
      <p:ext uri="{BB962C8B-B14F-4D97-AF65-F5344CB8AC3E}">
        <p14:creationId xmlns:p14="http://schemas.microsoft.com/office/powerpoint/2010/main" val="300314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AAF60F-03B5-441C-903E-8B031BE0379C}"/>
              </a:ext>
            </a:extLst>
          </p:cNvPr>
          <p:cNvSpPr>
            <a:spLocks noGrp="1"/>
          </p:cNvSpPr>
          <p:nvPr>
            <p:ph type="dt" sz="half" idx="10"/>
          </p:nvPr>
        </p:nvSpPr>
        <p:spPr/>
        <p:txBody>
          <a:bodyPr/>
          <a:lstStyle/>
          <a:p>
            <a:fld id="{F1E701D2-30E5-469F-9CEC-A7ED5ABBB6BE}" type="datetimeFigureOut">
              <a:rPr lang="en-US" smtClean="0"/>
              <a:t>5/16/2018</a:t>
            </a:fld>
            <a:endParaRPr lang="en-US"/>
          </a:p>
        </p:txBody>
      </p:sp>
      <p:sp>
        <p:nvSpPr>
          <p:cNvPr id="3" name="Footer Placeholder 2">
            <a:extLst>
              <a:ext uri="{FF2B5EF4-FFF2-40B4-BE49-F238E27FC236}">
                <a16:creationId xmlns:a16="http://schemas.microsoft.com/office/drawing/2014/main" id="{1430E2D0-72BC-40B2-AC00-2A3E8B7EFC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9D8251-0BD5-434A-B070-FC73D437133B}"/>
              </a:ext>
            </a:extLst>
          </p:cNvPr>
          <p:cNvSpPr>
            <a:spLocks noGrp="1"/>
          </p:cNvSpPr>
          <p:nvPr>
            <p:ph type="sldNum" sz="quarter" idx="12"/>
          </p:nvPr>
        </p:nvSpPr>
        <p:spPr/>
        <p:txBody>
          <a:bodyPr/>
          <a:lstStyle/>
          <a:p>
            <a:fld id="{1881481F-CA3C-4225-AF42-7B49F4D86D44}" type="slidenum">
              <a:rPr lang="en-US" smtClean="0"/>
              <a:t>‹#›</a:t>
            </a:fld>
            <a:endParaRPr lang="en-US"/>
          </a:p>
        </p:txBody>
      </p:sp>
    </p:spTree>
    <p:extLst>
      <p:ext uri="{BB962C8B-B14F-4D97-AF65-F5344CB8AC3E}">
        <p14:creationId xmlns:p14="http://schemas.microsoft.com/office/powerpoint/2010/main" val="2361355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DA168-73F2-4AA9-937A-7A3D5AFB4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498E00-17CA-4497-BCA1-14FB3BFFE2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E35C09-D749-41F2-88C3-05F0E2065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A2D821-9BD2-44F7-9B1C-5B93845FA5A8}"/>
              </a:ext>
            </a:extLst>
          </p:cNvPr>
          <p:cNvSpPr>
            <a:spLocks noGrp="1"/>
          </p:cNvSpPr>
          <p:nvPr>
            <p:ph type="dt" sz="half" idx="10"/>
          </p:nvPr>
        </p:nvSpPr>
        <p:spPr/>
        <p:txBody>
          <a:bodyPr/>
          <a:lstStyle/>
          <a:p>
            <a:fld id="{F1E701D2-30E5-469F-9CEC-A7ED5ABBB6BE}" type="datetimeFigureOut">
              <a:rPr lang="en-US" smtClean="0"/>
              <a:t>5/16/2018</a:t>
            </a:fld>
            <a:endParaRPr lang="en-US"/>
          </a:p>
        </p:txBody>
      </p:sp>
      <p:sp>
        <p:nvSpPr>
          <p:cNvPr id="6" name="Footer Placeholder 5">
            <a:extLst>
              <a:ext uri="{FF2B5EF4-FFF2-40B4-BE49-F238E27FC236}">
                <a16:creationId xmlns:a16="http://schemas.microsoft.com/office/drawing/2014/main" id="{08B46B4C-F04A-4453-9727-DFD2B34D8A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8F783F-AFF6-4D36-A61E-A4EF4863A9E5}"/>
              </a:ext>
            </a:extLst>
          </p:cNvPr>
          <p:cNvSpPr>
            <a:spLocks noGrp="1"/>
          </p:cNvSpPr>
          <p:nvPr>
            <p:ph type="sldNum" sz="quarter" idx="12"/>
          </p:nvPr>
        </p:nvSpPr>
        <p:spPr/>
        <p:txBody>
          <a:bodyPr/>
          <a:lstStyle/>
          <a:p>
            <a:fld id="{1881481F-CA3C-4225-AF42-7B49F4D86D44}" type="slidenum">
              <a:rPr lang="en-US" smtClean="0"/>
              <a:t>‹#›</a:t>
            </a:fld>
            <a:endParaRPr lang="en-US"/>
          </a:p>
        </p:txBody>
      </p:sp>
    </p:spTree>
    <p:extLst>
      <p:ext uri="{BB962C8B-B14F-4D97-AF65-F5344CB8AC3E}">
        <p14:creationId xmlns:p14="http://schemas.microsoft.com/office/powerpoint/2010/main" val="2679681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5AA2-DF16-4AC0-8B7C-34DB36C769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FDEAF7-4198-4373-9D57-5199178C63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24F82B-DBA0-42F2-86B2-475B4E9D2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D9F7BC-6ADD-49A5-A198-F3E0B35467B0}"/>
              </a:ext>
            </a:extLst>
          </p:cNvPr>
          <p:cNvSpPr>
            <a:spLocks noGrp="1"/>
          </p:cNvSpPr>
          <p:nvPr>
            <p:ph type="dt" sz="half" idx="10"/>
          </p:nvPr>
        </p:nvSpPr>
        <p:spPr/>
        <p:txBody>
          <a:bodyPr/>
          <a:lstStyle/>
          <a:p>
            <a:fld id="{F1E701D2-30E5-469F-9CEC-A7ED5ABBB6BE}" type="datetimeFigureOut">
              <a:rPr lang="en-US" smtClean="0"/>
              <a:t>5/16/2018</a:t>
            </a:fld>
            <a:endParaRPr lang="en-US"/>
          </a:p>
        </p:txBody>
      </p:sp>
      <p:sp>
        <p:nvSpPr>
          <p:cNvPr id="6" name="Footer Placeholder 5">
            <a:extLst>
              <a:ext uri="{FF2B5EF4-FFF2-40B4-BE49-F238E27FC236}">
                <a16:creationId xmlns:a16="http://schemas.microsoft.com/office/drawing/2014/main" id="{AB30B38D-627C-4D1E-8C45-1ACCEF276E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B25EB-20D4-4705-ADEA-E1A7A60837B3}"/>
              </a:ext>
            </a:extLst>
          </p:cNvPr>
          <p:cNvSpPr>
            <a:spLocks noGrp="1"/>
          </p:cNvSpPr>
          <p:nvPr>
            <p:ph type="sldNum" sz="quarter" idx="12"/>
          </p:nvPr>
        </p:nvSpPr>
        <p:spPr/>
        <p:txBody>
          <a:bodyPr/>
          <a:lstStyle/>
          <a:p>
            <a:fld id="{1881481F-CA3C-4225-AF42-7B49F4D86D44}" type="slidenum">
              <a:rPr lang="en-US" smtClean="0"/>
              <a:t>‹#›</a:t>
            </a:fld>
            <a:endParaRPr lang="en-US"/>
          </a:p>
        </p:txBody>
      </p:sp>
    </p:spTree>
    <p:extLst>
      <p:ext uri="{BB962C8B-B14F-4D97-AF65-F5344CB8AC3E}">
        <p14:creationId xmlns:p14="http://schemas.microsoft.com/office/powerpoint/2010/main" val="260400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CF391A-9B43-4AC8-B042-5F89CDAE5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43C936-2988-4261-837D-2849E3C7EF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7FF6C-4EF5-4A43-8AEC-DA74DA9EA1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E701D2-30E5-469F-9CEC-A7ED5ABBB6BE}" type="datetimeFigureOut">
              <a:rPr lang="en-US" smtClean="0"/>
              <a:t>5/16/2018</a:t>
            </a:fld>
            <a:endParaRPr lang="en-US"/>
          </a:p>
        </p:txBody>
      </p:sp>
      <p:sp>
        <p:nvSpPr>
          <p:cNvPr id="5" name="Footer Placeholder 4">
            <a:extLst>
              <a:ext uri="{FF2B5EF4-FFF2-40B4-BE49-F238E27FC236}">
                <a16:creationId xmlns:a16="http://schemas.microsoft.com/office/drawing/2014/main" id="{56977A17-B219-4DA6-B0D5-1232B3852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004811-6FD4-48E7-963D-FC01305DA4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1481F-CA3C-4225-AF42-7B49F4D86D44}" type="slidenum">
              <a:rPr lang="en-US" smtClean="0"/>
              <a:t>‹#›</a:t>
            </a:fld>
            <a:endParaRPr lang="en-US"/>
          </a:p>
        </p:txBody>
      </p:sp>
    </p:spTree>
    <p:extLst>
      <p:ext uri="{BB962C8B-B14F-4D97-AF65-F5344CB8AC3E}">
        <p14:creationId xmlns:p14="http://schemas.microsoft.com/office/powerpoint/2010/main" val="3126695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en.wikipedia.org/wiki/twitter?uselang=j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tinyurl.com/kad-idontknow"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pngimg.com/download/28370" TargetMode="External"/><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commons.wikimedia.org/wiki/File:Nik_Wallenda_Trains_for_Grand_Canyon_Walk_at_Nathan_Benderson_Park,_Sarasota,_Fla.,_June_14,_2013.jpg"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aka.ms/editorconfigre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DAED-7793-4237-ABC1-72A03935D5F6}"/>
              </a:ext>
            </a:extLst>
          </p:cNvPr>
          <p:cNvSpPr>
            <a:spLocks noGrp="1"/>
          </p:cNvSpPr>
          <p:nvPr>
            <p:ph type="ctrTitle"/>
          </p:nvPr>
        </p:nvSpPr>
        <p:spPr>
          <a:xfrm>
            <a:off x="1524000" y="1122363"/>
            <a:ext cx="9144000" cy="2247062"/>
          </a:xfrm>
        </p:spPr>
        <p:txBody>
          <a:bodyPr>
            <a:normAutofit fontScale="90000"/>
          </a:bodyPr>
          <a:lstStyle/>
          <a:p>
            <a:r>
              <a:rPr lang="en-US" b="1" dirty="0"/>
              <a:t>Unravelling the </a:t>
            </a:r>
            <a:br>
              <a:rPr lang="en-US" b="1" dirty="0"/>
            </a:br>
            <a:r>
              <a:rPr lang="en-US" b="1" dirty="0"/>
              <a:t>productivity secrets of </a:t>
            </a:r>
            <a:br>
              <a:rPr lang="en-US" b="1" dirty="0"/>
            </a:br>
            <a:r>
              <a:rPr lang="en-US" b="1" dirty="0"/>
              <a:t>Visual Studio 2017</a:t>
            </a:r>
            <a:endParaRPr lang="en-US" dirty="0"/>
          </a:p>
        </p:txBody>
      </p:sp>
      <p:sp>
        <p:nvSpPr>
          <p:cNvPr id="3" name="Subtitle 2">
            <a:extLst>
              <a:ext uri="{FF2B5EF4-FFF2-40B4-BE49-F238E27FC236}">
                <a16:creationId xmlns:a16="http://schemas.microsoft.com/office/drawing/2014/main" id="{C5DEDB0C-CA8E-4DD8-BE21-93F01AA97EC2}"/>
              </a:ext>
            </a:extLst>
          </p:cNvPr>
          <p:cNvSpPr>
            <a:spLocks noGrp="1"/>
          </p:cNvSpPr>
          <p:nvPr>
            <p:ph type="subTitle" idx="1"/>
          </p:nvPr>
        </p:nvSpPr>
        <p:spPr>
          <a:xfrm>
            <a:off x="1524000" y="4172844"/>
            <a:ext cx="9144000" cy="1841331"/>
          </a:xfrm>
        </p:spPr>
        <p:txBody>
          <a:bodyPr>
            <a:normAutofit lnSpcReduction="10000"/>
          </a:bodyPr>
          <a:lstStyle/>
          <a:p>
            <a:r>
              <a:rPr lang="en-US" sz="3600" dirty="0"/>
              <a:t>Kathleen Dollard</a:t>
            </a:r>
          </a:p>
          <a:p>
            <a:r>
              <a:rPr lang="en-US" dirty="0"/>
              <a:t>.NET Team, Microsoft</a:t>
            </a:r>
          </a:p>
          <a:p>
            <a:r>
              <a:rPr lang="en-US" dirty="0"/>
              <a:t>   @</a:t>
            </a:r>
            <a:r>
              <a:rPr lang="en-US" dirty="0" err="1"/>
              <a:t>KathleenDollard</a:t>
            </a:r>
            <a:endParaRPr lang="en-US" dirty="0"/>
          </a:p>
          <a:p>
            <a:r>
              <a:rPr lang="en-US" dirty="0"/>
              <a:t>kdollard@microsoft.com</a:t>
            </a:r>
          </a:p>
          <a:p>
            <a:endParaRPr lang="en-US" dirty="0"/>
          </a:p>
          <a:p>
            <a:endParaRPr lang="en-US" dirty="0"/>
          </a:p>
        </p:txBody>
      </p:sp>
      <p:pic>
        <p:nvPicPr>
          <p:cNvPr id="5" name="Picture 4">
            <a:extLst>
              <a:ext uri="{FF2B5EF4-FFF2-40B4-BE49-F238E27FC236}">
                <a16:creationId xmlns:a16="http://schemas.microsoft.com/office/drawing/2014/main" id="{2050489B-5112-43A4-98B6-C20077F061D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38775" y="5093509"/>
            <a:ext cx="560518" cy="454020"/>
          </a:xfrm>
          <a:prstGeom prst="rect">
            <a:avLst/>
          </a:prstGeom>
        </p:spPr>
      </p:pic>
    </p:spTree>
    <p:extLst>
      <p:ext uri="{BB962C8B-B14F-4D97-AF65-F5344CB8AC3E}">
        <p14:creationId xmlns:p14="http://schemas.microsoft.com/office/powerpoint/2010/main" val="1814426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23A8-2004-4527-9B00-1AC81D644F92}"/>
              </a:ext>
            </a:extLst>
          </p:cNvPr>
          <p:cNvSpPr>
            <a:spLocks noGrp="1"/>
          </p:cNvSpPr>
          <p:nvPr>
            <p:ph type="title"/>
          </p:nvPr>
        </p:nvSpPr>
        <p:spPr/>
        <p:txBody>
          <a:bodyPr/>
          <a:lstStyle/>
          <a:p>
            <a:r>
              <a:rPr lang="en-US" dirty="0"/>
              <a:t>Effectiveness with language</a:t>
            </a:r>
          </a:p>
        </p:txBody>
      </p:sp>
      <p:sp>
        <p:nvSpPr>
          <p:cNvPr id="6" name="Rectangle 5">
            <a:extLst>
              <a:ext uri="{FF2B5EF4-FFF2-40B4-BE49-F238E27FC236}">
                <a16:creationId xmlns:a16="http://schemas.microsoft.com/office/drawing/2014/main" id="{FEED6922-94BF-4448-8FA0-3171DFC63047}"/>
              </a:ext>
            </a:extLst>
          </p:cNvPr>
          <p:cNvSpPr/>
          <p:nvPr/>
        </p:nvSpPr>
        <p:spPr>
          <a:xfrm>
            <a:off x="-522849" y="1488800"/>
            <a:ext cx="8754688" cy="4154984"/>
          </a:xfrm>
          <a:prstGeom prst="rect">
            <a:avLst/>
          </a:prstGeom>
        </p:spPr>
        <p:txBody>
          <a:bodyPr wrap="square">
            <a:spAutoFit/>
          </a:bodyPr>
          <a:lstStyle/>
          <a:p>
            <a:r>
              <a:rPr lang="en-US" sz="1600" dirty="0">
                <a:solidFill>
                  <a:srgbClr val="0000FF"/>
                </a:solidFill>
                <a:latin typeface="Consolas" panose="020B0609020204030204" pitchFamily="49" charset="0"/>
              </a:rPr>
              <a:t>        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IEnumerable</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messages,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staffCount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GetThankYouMessages2(</a:t>
            </a:r>
            <a:r>
              <a:rPr lang="en-US" sz="1600" dirty="0" err="1">
                <a:solidFill>
                  <a:srgbClr val="000000"/>
                </a:solidFill>
                <a:latin typeface="Consolas" panose="020B0609020204030204" pitchFamily="49" charset="0"/>
              </a:rPr>
              <a:t>IEnumerable</a:t>
            </a:r>
            <a:r>
              <a:rPr lang="en-US" sz="1600" dirty="0">
                <a:solidFill>
                  <a:srgbClr val="000000"/>
                </a:solidFill>
                <a:latin typeface="Consolas" panose="020B0609020204030204" pitchFamily="49" charset="0"/>
              </a:rPr>
              <a:t>&lt;Person&gt; persons)</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messages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staffCount</a:t>
            </a:r>
            <a:r>
              <a:rPr lang="en-US" sz="1600" dirty="0">
                <a:solidFill>
                  <a:srgbClr val="000000"/>
                </a:solidFill>
                <a:latin typeface="Consolas" panose="020B0609020204030204" pitchFamily="49" charset="0"/>
              </a:rPr>
              <a:t> = 0;</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foreach</a:t>
            </a:r>
            <a:r>
              <a:rPr lang="en-US" sz="1600" dirty="0">
                <a:solidFill>
                  <a:srgbClr val="000000"/>
                </a:solidFill>
                <a:latin typeface="Consolas" panose="020B0609020204030204" pitchFamily="49" charset="0"/>
              </a:rPr>
              <a:t> (Person </a:t>
            </a:r>
            <a:r>
              <a:rPr lang="en-US" sz="1600" dirty="0" err="1">
                <a:solidFill>
                  <a:srgbClr val="000000"/>
                </a:solidFill>
                <a:latin typeface="Consolas" panose="020B0609020204030204" pitchFamily="49" charset="0"/>
              </a:rPr>
              <a:t>person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a:t>
            </a:r>
            <a:r>
              <a:rPr lang="en-US" sz="1600" dirty="0">
                <a:solidFill>
                  <a:srgbClr val="000000"/>
                </a:solidFill>
                <a:latin typeface="Consolas" panose="020B0609020204030204" pitchFamily="49" charset="0"/>
              </a:rPr>
              <a:t> persons)</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message = </a:t>
            </a:r>
            <a:r>
              <a:rPr lang="en-US" sz="1600" dirty="0" err="1">
                <a:solidFill>
                  <a:srgbClr val="000000"/>
                </a:solidFill>
                <a:latin typeface="Consolas" panose="020B0609020204030204" pitchFamily="49" charset="0"/>
              </a:rPr>
              <a:t>GetThankYouMessage</a:t>
            </a:r>
            <a:r>
              <a:rPr lang="en-US" sz="1600" dirty="0">
                <a:solidFill>
                  <a:srgbClr val="000000"/>
                </a:solidFill>
                <a:latin typeface="Consolas" panose="020B0609020204030204" pitchFamily="49" charset="0"/>
              </a:rPr>
              <a:t>(person);</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(person </a:t>
            </a:r>
            <a:r>
              <a:rPr lang="en-US" sz="1600" dirty="0">
                <a:solidFill>
                  <a:srgbClr val="0000FF"/>
                </a:solidFill>
                <a:latin typeface="Consolas" panose="020B0609020204030204" pitchFamily="49" charset="0"/>
              </a:rPr>
              <a:t>is</a:t>
            </a:r>
            <a:r>
              <a:rPr lang="en-US" sz="1600" dirty="0">
                <a:solidFill>
                  <a:srgbClr val="000000"/>
                </a:solidFill>
                <a:latin typeface="Consolas" panose="020B0609020204030204" pitchFamily="49" charset="0"/>
              </a:rPr>
              <a:t> Staff staff)</a:t>
            </a:r>
          </a:p>
          <a:p>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staffCount</a:t>
            </a:r>
            <a:r>
              <a:rPr lang="en-US" sz="1600" dirty="0">
                <a:solidFill>
                  <a:srgbClr val="000000"/>
                </a:solidFill>
                <a:latin typeface="Consolas" panose="020B0609020204030204" pitchFamily="49" charset="0"/>
              </a:rPr>
              <a:t> += 1;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messages.Add</a:t>
            </a:r>
            <a:r>
              <a:rPr lang="en-US" sz="1600" dirty="0">
                <a:solidFill>
                  <a:srgbClr val="000000"/>
                </a:solidFill>
                <a:latin typeface="Consolas" panose="020B0609020204030204" pitchFamily="49" charset="0"/>
              </a:rPr>
              <a:t>(message);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(messages, </a:t>
            </a:r>
            <a:r>
              <a:rPr lang="en-US" sz="1600" dirty="0" err="1">
                <a:solidFill>
                  <a:srgbClr val="000000"/>
                </a:solidFill>
                <a:latin typeface="Consolas" panose="020B0609020204030204" pitchFamily="49" charset="0"/>
              </a:rPr>
              <a:t>staffCount</a:t>
            </a:r>
            <a:r>
              <a:rPr lang="en-US" sz="1600" dirty="0">
                <a:solidFill>
                  <a:srgbClr val="000000"/>
                </a:solidFill>
                <a:latin typeface="Consolas" panose="020B0609020204030204" pitchFamily="49" charset="0"/>
              </a:rPr>
              <a:t>, 42);</a:t>
            </a:r>
          </a:p>
          <a:p>
            <a:r>
              <a:rPr lang="en-US" sz="1600" dirty="0">
                <a:solidFill>
                  <a:srgbClr val="000000"/>
                </a:solidFill>
                <a:latin typeface="Consolas" panose="020B0609020204030204" pitchFamily="49" charset="0"/>
              </a:rPr>
              <a:t>        }</a:t>
            </a:r>
            <a:endParaRPr lang="en-US" sz="4000" dirty="0"/>
          </a:p>
        </p:txBody>
      </p:sp>
      <p:sp>
        <p:nvSpPr>
          <p:cNvPr id="10" name="Rectangle 9">
            <a:extLst>
              <a:ext uri="{FF2B5EF4-FFF2-40B4-BE49-F238E27FC236}">
                <a16:creationId xmlns:a16="http://schemas.microsoft.com/office/drawing/2014/main" id="{9EC0F9BE-1981-441D-B6C4-2B76045E8354}"/>
              </a:ext>
            </a:extLst>
          </p:cNvPr>
          <p:cNvSpPr/>
          <p:nvPr/>
        </p:nvSpPr>
        <p:spPr>
          <a:xfrm>
            <a:off x="5460556" y="2416531"/>
            <a:ext cx="6731444" cy="1846659"/>
          </a:xfrm>
          <a:prstGeom prst="rect">
            <a:avLst/>
          </a:prstGeom>
          <a:solidFill>
            <a:schemeClr val="bg1"/>
          </a:solidFill>
          <a:ln>
            <a:solidFill>
              <a:schemeClr val="accent1"/>
            </a:solidFill>
          </a:ln>
          <a:effectLst>
            <a:outerShdw blurRad="50800" dist="419100" dir="2700000" algn="tl" rotWithShape="0">
              <a:prstClr val="black">
                <a:alpha val="40000"/>
              </a:prstClr>
            </a:outerShdw>
          </a:effectLst>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IEnumerable</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messages,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staffCount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GetThankYouMessages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IEnumerable</a:t>
            </a:r>
            <a:r>
              <a:rPr lang="en-US" sz="1600" dirty="0">
                <a:solidFill>
                  <a:srgbClr val="000000"/>
                </a:solidFill>
                <a:latin typeface="Consolas" panose="020B0609020204030204" pitchFamily="49" charset="0"/>
              </a:rPr>
              <a:t>&lt;Person&gt; persons)  =&gt;</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persons.Select</a:t>
            </a:r>
            <a:r>
              <a:rPr lang="en-US" sz="1600" dirty="0">
                <a:solidFill>
                  <a:srgbClr val="000000"/>
                </a:solidFill>
                <a:latin typeface="Consolas" panose="020B0609020204030204" pitchFamily="49" charset="0"/>
              </a:rPr>
              <a:t>(x =&gt; </a:t>
            </a:r>
            <a:r>
              <a:rPr lang="en-US" sz="1600" dirty="0" err="1">
                <a:solidFill>
                  <a:srgbClr val="000000"/>
                </a:solidFill>
                <a:latin typeface="Consolas" panose="020B0609020204030204" pitchFamily="49" charset="0"/>
              </a:rPr>
              <a:t>GetThankYouMessage</a:t>
            </a:r>
            <a:r>
              <a:rPr lang="en-US" sz="1600" dirty="0">
                <a:solidFill>
                  <a:srgbClr val="000000"/>
                </a:solidFill>
                <a:latin typeface="Consolas" panose="020B0609020204030204" pitchFamily="49" charset="0"/>
              </a:rPr>
              <a:t>(x)),</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persons.Where</a:t>
            </a:r>
            <a:r>
              <a:rPr lang="en-US" sz="1600" dirty="0">
                <a:solidFill>
                  <a:srgbClr val="000000"/>
                </a:solidFill>
                <a:latin typeface="Consolas" panose="020B0609020204030204" pitchFamily="49" charset="0"/>
              </a:rPr>
              <a:t>(x =&gt; x </a:t>
            </a:r>
            <a:r>
              <a:rPr lang="en-US" sz="1600" dirty="0">
                <a:solidFill>
                  <a:srgbClr val="0000FF"/>
                </a:solidFill>
                <a:latin typeface="Consolas" panose="020B0609020204030204" pitchFamily="49" charset="0"/>
              </a:rPr>
              <a:t>is</a:t>
            </a:r>
            <a:r>
              <a:rPr lang="en-US" sz="1600" dirty="0">
                <a:solidFill>
                  <a:srgbClr val="000000"/>
                </a:solidFill>
                <a:latin typeface="Consolas" panose="020B0609020204030204" pitchFamily="49" charset="0"/>
              </a:rPr>
              <a:t> Staff).Count(),</a:t>
            </a:r>
          </a:p>
          <a:p>
            <a:r>
              <a:rPr lang="en-US" sz="1600" dirty="0">
                <a:solidFill>
                  <a:srgbClr val="000000"/>
                </a:solidFill>
                <a:latin typeface="Consolas" panose="020B0609020204030204" pitchFamily="49" charset="0"/>
              </a:rPr>
              <a:t>   42</a:t>
            </a:r>
          </a:p>
          <a:p>
            <a:r>
              <a:rPr lang="en-US" sz="1600" dirty="0">
                <a:solidFill>
                  <a:srgbClr val="000000"/>
                </a:solidFill>
                <a:latin typeface="Consolas" panose="020B0609020204030204" pitchFamily="49" charset="0"/>
              </a:rPr>
              <a:t>);</a:t>
            </a:r>
            <a:endParaRPr lang="en-US" sz="4000" dirty="0"/>
          </a:p>
        </p:txBody>
      </p:sp>
    </p:spTree>
    <p:extLst>
      <p:ext uri="{BB962C8B-B14F-4D97-AF65-F5344CB8AC3E}">
        <p14:creationId xmlns:p14="http://schemas.microsoft.com/office/powerpoint/2010/main" val="304399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23A8-2004-4527-9B00-1AC81D644F92}"/>
              </a:ext>
            </a:extLst>
          </p:cNvPr>
          <p:cNvSpPr>
            <a:spLocks noGrp="1"/>
          </p:cNvSpPr>
          <p:nvPr>
            <p:ph type="title"/>
          </p:nvPr>
        </p:nvSpPr>
        <p:spPr/>
        <p:txBody>
          <a:bodyPr/>
          <a:lstStyle/>
          <a:p>
            <a:r>
              <a:rPr lang="en-US" dirty="0"/>
              <a:t>Effectiveness with language</a:t>
            </a:r>
          </a:p>
        </p:txBody>
      </p:sp>
      <p:sp>
        <p:nvSpPr>
          <p:cNvPr id="10" name="Rectangle 9">
            <a:extLst>
              <a:ext uri="{FF2B5EF4-FFF2-40B4-BE49-F238E27FC236}">
                <a16:creationId xmlns:a16="http://schemas.microsoft.com/office/drawing/2014/main" id="{9EC0F9BE-1981-441D-B6C4-2B76045E8354}"/>
              </a:ext>
            </a:extLst>
          </p:cNvPr>
          <p:cNvSpPr/>
          <p:nvPr/>
        </p:nvSpPr>
        <p:spPr>
          <a:xfrm>
            <a:off x="3432464" y="2050771"/>
            <a:ext cx="8525074" cy="2246769"/>
          </a:xfrm>
          <a:prstGeom prst="rect">
            <a:avLst/>
          </a:prstGeom>
          <a:solidFill>
            <a:schemeClr val="bg1"/>
          </a:solidFill>
          <a:ln>
            <a:solidFill>
              <a:schemeClr val="accent1"/>
            </a:solidFill>
          </a:ln>
          <a:effectLst>
            <a:outerShdw blurRad="50800" dist="419100" dir="2700000" algn="tl" rotWithShape="0">
              <a:prstClr val="black">
                <a:alpha val="40000"/>
              </a:prstClr>
            </a:outerShdw>
          </a:effectLst>
        </p:spPr>
        <p:txBody>
          <a:bodyPr wrap="square">
            <a:spAutoFit/>
          </a:bodyPr>
          <a:lstStyle/>
          <a:p>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IEnumerable</a:t>
            </a:r>
            <a:r>
              <a:rPr lang="en-US" sz="2000" dirty="0">
                <a:solidFill>
                  <a:srgbClr val="000000"/>
                </a:solidFill>
                <a:latin typeface="Consolas" panose="020B0609020204030204" pitchFamily="49" charset="0"/>
              </a:rPr>
              <a:t>&lt;</a:t>
            </a:r>
            <a:r>
              <a:rPr lang="en-US" sz="2000" dirty="0">
                <a:solidFill>
                  <a:srgbClr val="0000FF"/>
                </a:solidFill>
                <a:latin typeface="Consolas" panose="020B0609020204030204" pitchFamily="49" charset="0"/>
              </a:rPr>
              <a:t>string</a:t>
            </a:r>
            <a:r>
              <a:rPr lang="en-US" sz="2000" dirty="0">
                <a:solidFill>
                  <a:srgbClr val="000000"/>
                </a:solidFill>
                <a:latin typeface="Consolas" panose="020B0609020204030204" pitchFamily="49" charset="0"/>
              </a:rPr>
              <a:t>&gt; messages,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staffCount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GetThankYouMessages</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IEnumerable</a:t>
            </a:r>
            <a:r>
              <a:rPr lang="en-US" sz="2000" dirty="0">
                <a:solidFill>
                  <a:srgbClr val="000000"/>
                </a:solidFill>
                <a:latin typeface="Consolas" panose="020B0609020204030204" pitchFamily="49" charset="0"/>
              </a:rPr>
              <a:t>&lt;Person&gt; persons)  =&gt;</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persons.Select</a:t>
            </a:r>
            <a:r>
              <a:rPr lang="en-US" sz="2000" dirty="0">
                <a:solidFill>
                  <a:srgbClr val="000000"/>
                </a:solidFill>
                <a:latin typeface="Consolas" panose="020B0609020204030204" pitchFamily="49" charset="0"/>
              </a:rPr>
              <a:t>(x =&gt; </a:t>
            </a:r>
            <a:r>
              <a:rPr lang="en-US" sz="2000" dirty="0" err="1">
                <a:solidFill>
                  <a:srgbClr val="000000"/>
                </a:solidFill>
                <a:latin typeface="Consolas" panose="020B0609020204030204" pitchFamily="49" charset="0"/>
              </a:rPr>
              <a:t>GetThankYouMessage</a:t>
            </a:r>
            <a:r>
              <a:rPr lang="en-US" sz="2000" dirty="0">
                <a:solidFill>
                  <a:srgbClr val="000000"/>
                </a:solidFill>
                <a:latin typeface="Consolas" panose="020B0609020204030204" pitchFamily="49" charset="0"/>
              </a:rPr>
              <a:t>(x)),</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persons.Where</a:t>
            </a:r>
            <a:r>
              <a:rPr lang="en-US" sz="2000" dirty="0">
                <a:solidFill>
                  <a:srgbClr val="000000"/>
                </a:solidFill>
                <a:latin typeface="Consolas" panose="020B0609020204030204" pitchFamily="49" charset="0"/>
              </a:rPr>
              <a:t>(x =&gt; x </a:t>
            </a:r>
            <a:r>
              <a:rPr lang="en-US" sz="2000" dirty="0">
                <a:solidFill>
                  <a:srgbClr val="0000FF"/>
                </a:solidFill>
                <a:latin typeface="Consolas" panose="020B0609020204030204" pitchFamily="49" charset="0"/>
              </a:rPr>
              <a:t>is</a:t>
            </a:r>
            <a:r>
              <a:rPr lang="en-US" sz="2000" dirty="0">
                <a:solidFill>
                  <a:srgbClr val="000000"/>
                </a:solidFill>
                <a:latin typeface="Consolas" panose="020B0609020204030204" pitchFamily="49" charset="0"/>
              </a:rPr>
              <a:t> Staff).Count(),</a:t>
            </a:r>
          </a:p>
          <a:p>
            <a:r>
              <a:rPr lang="en-US" sz="2000" dirty="0">
                <a:solidFill>
                  <a:srgbClr val="000000"/>
                </a:solidFill>
                <a:latin typeface="Consolas" panose="020B0609020204030204" pitchFamily="49" charset="0"/>
              </a:rPr>
              <a:t>   42</a:t>
            </a:r>
          </a:p>
          <a:p>
            <a:r>
              <a:rPr lang="en-US" sz="2000" dirty="0">
                <a:solidFill>
                  <a:srgbClr val="000000"/>
                </a:solidFill>
                <a:latin typeface="Consolas" panose="020B0609020204030204" pitchFamily="49" charset="0"/>
              </a:rPr>
              <a:t>);</a:t>
            </a:r>
            <a:endParaRPr lang="en-US" sz="4800" dirty="0"/>
          </a:p>
        </p:txBody>
      </p:sp>
    </p:spTree>
    <p:extLst>
      <p:ext uri="{BB962C8B-B14F-4D97-AF65-F5344CB8AC3E}">
        <p14:creationId xmlns:p14="http://schemas.microsoft.com/office/powerpoint/2010/main" val="3636122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23A8-2004-4527-9B00-1AC81D644F92}"/>
              </a:ext>
            </a:extLst>
          </p:cNvPr>
          <p:cNvSpPr>
            <a:spLocks noGrp="1"/>
          </p:cNvSpPr>
          <p:nvPr>
            <p:ph type="title"/>
          </p:nvPr>
        </p:nvSpPr>
        <p:spPr/>
        <p:txBody>
          <a:bodyPr/>
          <a:lstStyle/>
          <a:p>
            <a:r>
              <a:rPr lang="en-US" dirty="0"/>
              <a:t>Effectiveness with language</a:t>
            </a:r>
          </a:p>
        </p:txBody>
      </p:sp>
      <p:sp>
        <p:nvSpPr>
          <p:cNvPr id="10" name="Rectangle 9">
            <a:extLst>
              <a:ext uri="{FF2B5EF4-FFF2-40B4-BE49-F238E27FC236}">
                <a16:creationId xmlns:a16="http://schemas.microsoft.com/office/drawing/2014/main" id="{9EC0F9BE-1981-441D-B6C4-2B76045E8354}"/>
              </a:ext>
            </a:extLst>
          </p:cNvPr>
          <p:cNvSpPr/>
          <p:nvPr/>
        </p:nvSpPr>
        <p:spPr>
          <a:xfrm>
            <a:off x="3432464" y="2050771"/>
            <a:ext cx="8525074" cy="2246769"/>
          </a:xfrm>
          <a:prstGeom prst="rect">
            <a:avLst/>
          </a:prstGeom>
          <a:solidFill>
            <a:schemeClr val="bg1"/>
          </a:solidFill>
          <a:ln>
            <a:solidFill>
              <a:schemeClr val="accent1"/>
            </a:solidFill>
          </a:ln>
          <a:effectLst>
            <a:outerShdw blurRad="50800" dist="419100" dir="2700000" algn="tl" rotWithShape="0">
              <a:prstClr val="black">
                <a:alpha val="40000"/>
              </a:prstClr>
            </a:outerShdw>
          </a:effectLst>
        </p:spPr>
        <p:txBody>
          <a:bodyPr wrap="square">
            <a:spAutoFit/>
          </a:bodyPr>
          <a:lstStyle/>
          <a:p>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IEnumerable</a:t>
            </a:r>
            <a:r>
              <a:rPr lang="en-US" sz="2000" dirty="0">
                <a:solidFill>
                  <a:srgbClr val="000000"/>
                </a:solidFill>
                <a:latin typeface="Consolas" panose="020B0609020204030204" pitchFamily="49" charset="0"/>
              </a:rPr>
              <a:t>&lt;</a:t>
            </a:r>
            <a:r>
              <a:rPr lang="en-US" sz="2000" dirty="0">
                <a:solidFill>
                  <a:srgbClr val="0000FF"/>
                </a:solidFill>
                <a:latin typeface="Consolas" panose="020B0609020204030204" pitchFamily="49" charset="0"/>
              </a:rPr>
              <a:t>string</a:t>
            </a:r>
            <a:r>
              <a:rPr lang="en-US" sz="2000" dirty="0">
                <a:solidFill>
                  <a:srgbClr val="000000"/>
                </a:solidFill>
                <a:latin typeface="Consolas" panose="020B0609020204030204" pitchFamily="49" charset="0"/>
              </a:rPr>
              <a:t>&gt; messages,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staffCount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GetThankYouMessages</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IEnumerable</a:t>
            </a:r>
            <a:r>
              <a:rPr lang="en-US" sz="2000" dirty="0">
                <a:solidFill>
                  <a:srgbClr val="000000"/>
                </a:solidFill>
                <a:latin typeface="Consolas" panose="020B0609020204030204" pitchFamily="49" charset="0"/>
              </a:rPr>
              <a:t>&lt;Person&gt; persons)  =&gt;</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persons.Select</a:t>
            </a:r>
            <a:r>
              <a:rPr lang="en-US" sz="2000" dirty="0">
                <a:solidFill>
                  <a:srgbClr val="000000"/>
                </a:solidFill>
                <a:latin typeface="Consolas" panose="020B0609020204030204" pitchFamily="49" charset="0"/>
              </a:rPr>
              <a:t>(x =&gt; </a:t>
            </a:r>
            <a:r>
              <a:rPr lang="en-US" sz="2000" dirty="0" err="1">
                <a:solidFill>
                  <a:srgbClr val="000000"/>
                </a:solidFill>
                <a:latin typeface="Consolas" panose="020B0609020204030204" pitchFamily="49" charset="0"/>
              </a:rPr>
              <a:t>GetThankYouMessage</a:t>
            </a:r>
            <a:r>
              <a:rPr lang="en-US" sz="2000" dirty="0">
                <a:solidFill>
                  <a:srgbClr val="000000"/>
                </a:solidFill>
                <a:latin typeface="Consolas" panose="020B0609020204030204" pitchFamily="49" charset="0"/>
              </a:rPr>
              <a:t>(x)),</a:t>
            </a:r>
          </a:p>
          <a:p>
            <a:r>
              <a:rPr lang="en-US" sz="2000" dirty="0">
                <a:solidFill>
                  <a:srgbClr val="000000"/>
                </a:solidFill>
                <a:latin typeface="Consolas" panose="020B0609020204030204" pitchFamily="49" charset="0"/>
              </a:rPr>
              <a:t>   </a:t>
            </a:r>
            <a:r>
              <a:rPr lang="en-US" sz="2000" b="1" dirty="0" err="1">
                <a:solidFill>
                  <a:srgbClr val="000000"/>
                </a:solidFill>
                <a:latin typeface="Consolas" panose="020B0609020204030204" pitchFamily="49" charset="0"/>
              </a:rPr>
              <a:t>persons.Where</a:t>
            </a:r>
            <a:r>
              <a:rPr lang="en-US" sz="2000" dirty="0">
                <a:solidFill>
                  <a:srgbClr val="000000"/>
                </a:solidFill>
                <a:latin typeface="Consolas" panose="020B0609020204030204" pitchFamily="49" charset="0"/>
              </a:rPr>
              <a:t>(x =&gt; x </a:t>
            </a:r>
            <a:r>
              <a:rPr lang="en-US" sz="2000" dirty="0">
                <a:solidFill>
                  <a:srgbClr val="0000FF"/>
                </a:solidFill>
                <a:latin typeface="Consolas" panose="020B0609020204030204" pitchFamily="49" charset="0"/>
              </a:rPr>
              <a:t>is</a:t>
            </a:r>
            <a:r>
              <a:rPr lang="en-US" sz="2000" dirty="0">
                <a:solidFill>
                  <a:srgbClr val="000000"/>
                </a:solidFill>
                <a:latin typeface="Consolas" panose="020B0609020204030204" pitchFamily="49" charset="0"/>
              </a:rPr>
              <a:t> Staff).Count(),</a:t>
            </a:r>
          </a:p>
          <a:p>
            <a:r>
              <a:rPr lang="en-US" sz="2000" dirty="0">
                <a:solidFill>
                  <a:srgbClr val="000000"/>
                </a:solidFill>
                <a:latin typeface="Consolas" panose="020B0609020204030204" pitchFamily="49" charset="0"/>
              </a:rPr>
              <a:t>   </a:t>
            </a:r>
            <a:r>
              <a:rPr lang="en-US" sz="2000" b="1" dirty="0">
                <a:solidFill>
                  <a:srgbClr val="000000"/>
                </a:solidFill>
                <a:latin typeface="Consolas" panose="020B0609020204030204" pitchFamily="49" charset="0"/>
              </a:rPr>
              <a:t>42</a:t>
            </a:r>
          </a:p>
          <a:p>
            <a:r>
              <a:rPr lang="en-US" sz="2000" dirty="0">
                <a:solidFill>
                  <a:srgbClr val="000000"/>
                </a:solidFill>
                <a:latin typeface="Consolas" panose="020B0609020204030204" pitchFamily="49" charset="0"/>
              </a:rPr>
              <a:t>);</a:t>
            </a:r>
            <a:endParaRPr lang="en-US" sz="4800" dirty="0"/>
          </a:p>
        </p:txBody>
      </p:sp>
    </p:spTree>
    <p:extLst>
      <p:ext uri="{BB962C8B-B14F-4D97-AF65-F5344CB8AC3E}">
        <p14:creationId xmlns:p14="http://schemas.microsoft.com/office/powerpoint/2010/main" val="1925747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23A8-2004-4527-9B00-1AC81D644F92}"/>
              </a:ext>
            </a:extLst>
          </p:cNvPr>
          <p:cNvSpPr>
            <a:spLocks noGrp="1"/>
          </p:cNvSpPr>
          <p:nvPr>
            <p:ph type="title"/>
          </p:nvPr>
        </p:nvSpPr>
        <p:spPr/>
        <p:txBody>
          <a:bodyPr/>
          <a:lstStyle/>
          <a:p>
            <a:r>
              <a:rPr lang="en-US" dirty="0"/>
              <a:t>Effectiveness with language</a:t>
            </a:r>
          </a:p>
        </p:txBody>
      </p:sp>
      <p:sp>
        <p:nvSpPr>
          <p:cNvPr id="6" name="Rectangle 5">
            <a:extLst>
              <a:ext uri="{FF2B5EF4-FFF2-40B4-BE49-F238E27FC236}">
                <a16:creationId xmlns:a16="http://schemas.microsoft.com/office/drawing/2014/main" id="{FEED6922-94BF-4448-8FA0-3171DFC63047}"/>
              </a:ext>
            </a:extLst>
          </p:cNvPr>
          <p:cNvSpPr/>
          <p:nvPr/>
        </p:nvSpPr>
        <p:spPr>
          <a:xfrm>
            <a:off x="-522849" y="1488800"/>
            <a:ext cx="8754688" cy="4154984"/>
          </a:xfrm>
          <a:prstGeom prst="rect">
            <a:avLst/>
          </a:prstGeom>
        </p:spPr>
        <p:txBody>
          <a:bodyPr wrap="square">
            <a:spAutoFit/>
          </a:bodyPr>
          <a:lstStyle/>
          <a:p>
            <a:r>
              <a:rPr lang="en-US" sz="1600" dirty="0">
                <a:solidFill>
                  <a:srgbClr val="0000FF"/>
                </a:solidFill>
                <a:latin typeface="Consolas" panose="020B0609020204030204" pitchFamily="49" charset="0"/>
              </a:rPr>
              <a:t>        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IEnumerable</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messages,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staffCount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GetThankYouMessages2(</a:t>
            </a:r>
            <a:r>
              <a:rPr lang="en-US" sz="1600" dirty="0" err="1">
                <a:solidFill>
                  <a:srgbClr val="000000"/>
                </a:solidFill>
                <a:latin typeface="Consolas" panose="020B0609020204030204" pitchFamily="49" charset="0"/>
              </a:rPr>
              <a:t>IEnumerable</a:t>
            </a:r>
            <a:r>
              <a:rPr lang="en-US" sz="1600" dirty="0">
                <a:solidFill>
                  <a:srgbClr val="000000"/>
                </a:solidFill>
                <a:latin typeface="Consolas" panose="020B0609020204030204" pitchFamily="49" charset="0"/>
              </a:rPr>
              <a:t>&lt;Person&gt; persons)</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messages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List&lt;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staffCount</a:t>
            </a:r>
            <a:r>
              <a:rPr lang="en-US" sz="1600" dirty="0">
                <a:solidFill>
                  <a:srgbClr val="000000"/>
                </a:solidFill>
                <a:latin typeface="Consolas" panose="020B0609020204030204" pitchFamily="49" charset="0"/>
              </a:rPr>
              <a:t> = 0;</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foreach</a:t>
            </a:r>
            <a:r>
              <a:rPr lang="en-US" sz="1600" dirty="0">
                <a:solidFill>
                  <a:srgbClr val="000000"/>
                </a:solidFill>
                <a:latin typeface="Consolas" panose="020B0609020204030204" pitchFamily="49" charset="0"/>
              </a:rPr>
              <a:t> (Person </a:t>
            </a:r>
            <a:r>
              <a:rPr lang="en-US" sz="1600" dirty="0" err="1">
                <a:solidFill>
                  <a:srgbClr val="000000"/>
                </a:solidFill>
                <a:latin typeface="Consolas" panose="020B0609020204030204" pitchFamily="49" charset="0"/>
              </a:rPr>
              <a:t>person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a:t>
            </a:r>
            <a:r>
              <a:rPr lang="en-US" sz="1600" dirty="0">
                <a:solidFill>
                  <a:srgbClr val="000000"/>
                </a:solidFill>
                <a:latin typeface="Consolas" panose="020B0609020204030204" pitchFamily="49" charset="0"/>
              </a:rPr>
              <a:t> persons)</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message = </a:t>
            </a:r>
            <a:r>
              <a:rPr lang="en-US" sz="1600" dirty="0" err="1">
                <a:solidFill>
                  <a:srgbClr val="000000"/>
                </a:solidFill>
                <a:latin typeface="Consolas" panose="020B0609020204030204" pitchFamily="49" charset="0"/>
              </a:rPr>
              <a:t>GetThankYouMessage</a:t>
            </a:r>
            <a:r>
              <a:rPr lang="en-US" sz="1600" dirty="0">
                <a:solidFill>
                  <a:srgbClr val="000000"/>
                </a:solidFill>
                <a:latin typeface="Consolas" panose="020B0609020204030204" pitchFamily="49" charset="0"/>
              </a:rPr>
              <a:t>(person);</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(person </a:t>
            </a:r>
            <a:r>
              <a:rPr lang="en-US" sz="1600" dirty="0">
                <a:solidFill>
                  <a:srgbClr val="0000FF"/>
                </a:solidFill>
                <a:latin typeface="Consolas" panose="020B0609020204030204" pitchFamily="49" charset="0"/>
              </a:rPr>
              <a:t>is</a:t>
            </a:r>
            <a:r>
              <a:rPr lang="en-US" sz="1600" dirty="0">
                <a:solidFill>
                  <a:srgbClr val="000000"/>
                </a:solidFill>
                <a:latin typeface="Consolas" panose="020B0609020204030204" pitchFamily="49" charset="0"/>
              </a:rPr>
              <a:t> Staff staff)</a:t>
            </a:r>
          </a:p>
          <a:p>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staffCount</a:t>
            </a:r>
            <a:r>
              <a:rPr lang="en-US" sz="1600" dirty="0">
                <a:solidFill>
                  <a:srgbClr val="000000"/>
                </a:solidFill>
                <a:latin typeface="Consolas" panose="020B0609020204030204" pitchFamily="49" charset="0"/>
              </a:rPr>
              <a:t> += 1;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messages.Add</a:t>
            </a:r>
            <a:r>
              <a:rPr lang="en-US" sz="1600" dirty="0">
                <a:solidFill>
                  <a:srgbClr val="000000"/>
                </a:solidFill>
                <a:latin typeface="Consolas" panose="020B0609020204030204" pitchFamily="49" charset="0"/>
              </a:rPr>
              <a:t>(message);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(messages, </a:t>
            </a:r>
            <a:r>
              <a:rPr lang="en-US" sz="1600" dirty="0" err="1">
                <a:solidFill>
                  <a:srgbClr val="000000"/>
                </a:solidFill>
                <a:latin typeface="Consolas" panose="020B0609020204030204" pitchFamily="49" charset="0"/>
              </a:rPr>
              <a:t>staffCount</a:t>
            </a:r>
            <a:r>
              <a:rPr lang="en-US" sz="1600" dirty="0">
                <a:solidFill>
                  <a:srgbClr val="000000"/>
                </a:solidFill>
                <a:latin typeface="Consolas" panose="020B0609020204030204" pitchFamily="49" charset="0"/>
              </a:rPr>
              <a:t>, 42);</a:t>
            </a:r>
          </a:p>
          <a:p>
            <a:r>
              <a:rPr lang="en-US" sz="1600" dirty="0">
                <a:solidFill>
                  <a:srgbClr val="000000"/>
                </a:solidFill>
                <a:latin typeface="Consolas" panose="020B0609020204030204" pitchFamily="49" charset="0"/>
              </a:rPr>
              <a:t>        }</a:t>
            </a:r>
            <a:endParaRPr lang="en-US" sz="4000" dirty="0"/>
          </a:p>
        </p:txBody>
      </p:sp>
      <p:sp>
        <p:nvSpPr>
          <p:cNvPr id="10" name="Rectangle 9">
            <a:extLst>
              <a:ext uri="{FF2B5EF4-FFF2-40B4-BE49-F238E27FC236}">
                <a16:creationId xmlns:a16="http://schemas.microsoft.com/office/drawing/2014/main" id="{9EC0F9BE-1981-441D-B6C4-2B76045E8354}"/>
              </a:ext>
            </a:extLst>
          </p:cNvPr>
          <p:cNvSpPr/>
          <p:nvPr/>
        </p:nvSpPr>
        <p:spPr>
          <a:xfrm>
            <a:off x="5460556" y="2416531"/>
            <a:ext cx="6731444" cy="1846659"/>
          </a:xfrm>
          <a:prstGeom prst="rect">
            <a:avLst/>
          </a:prstGeom>
          <a:solidFill>
            <a:schemeClr val="bg1"/>
          </a:solidFill>
          <a:ln>
            <a:solidFill>
              <a:schemeClr val="accent1"/>
            </a:solidFill>
          </a:ln>
          <a:effectLst>
            <a:outerShdw blurRad="50800" dist="419100" dir="2700000" algn="tl" rotWithShape="0">
              <a:prstClr val="black">
                <a:alpha val="40000"/>
              </a:prstClr>
            </a:outerShdw>
          </a:effectLst>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IEnumerable</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&gt; messages,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staffCount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GetThankYouMessages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IEnumerable</a:t>
            </a:r>
            <a:r>
              <a:rPr lang="en-US" sz="1600" dirty="0">
                <a:solidFill>
                  <a:srgbClr val="000000"/>
                </a:solidFill>
                <a:latin typeface="Consolas" panose="020B0609020204030204" pitchFamily="49" charset="0"/>
              </a:rPr>
              <a:t>&lt;Person&gt; persons)  =&gt;</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persons.Select</a:t>
            </a:r>
            <a:r>
              <a:rPr lang="en-US" sz="1600" dirty="0">
                <a:solidFill>
                  <a:srgbClr val="000000"/>
                </a:solidFill>
                <a:latin typeface="Consolas" panose="020B0609020204030204" pitchFamily="49" charset="0"/>
              </a:rPr>
              <a:t>(x =&gt; </a:t>
            </a:r>
            <a:r>
              <a:rPr lang="en-US" sz="1600" dirty="0" err="1">
                <a:solidFill>
                  <a:srgbClr val="000000"/>
                </a:solidFill>
                <a:latin typeface="Consolas" panose="020B0609020204030204" pitchFamily="49" charset="0"/>
              </a:rPr>
              <a:t>GetThankYouMessage</a:t>
            </a:r>
            <a:r>
              <a:rPr lang="en-US" sz="1600" dirty="0">
                <a:solidFill>
                  <a:srgbClr val="000000"/>
                </a:solidFill>
                <a:latin typeface="Consolas" panose="020B0609020204030204" pitchFamily="49" charset="0"/>
              </a:rPr>
              <a:t>(x)),</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persons.Where</a:t>
            </a:r>
            <a:r>
              <a:rPr lang="en-US" sz="1600" dirty="0">
                <a:solidFill>
                  <a:srgbClr val="000000"/>
                </a:solidFill>
                <a:latin typeface="Consolas" panose="020B0609020204030204" pitchFamily="49" charset="0"/>
              </a:rPr>
              <a:t>(x =&gt; x </a:t>
            </a:r>
            <a:r>
              <a:rPr lang="en-US" sz="1600" dirty="0">
                <a:solidFill>
                  <a:srgbClr val="0000FF"/>
                </a:solidFill>
                <a:latin typeface="Consolas" panose="020B0609020204030204" pitchFamily="49" charset="0"/>
              </a:rPr>
              <a:t>is</a:t>
            </a:r>
            <a:r>
              <a:rPr lang="en-US" sz="1600" dirty="0">
                <a:solidFill>
                  <a:srgbClr val="000000"/>
                </a:solidFill>
                <a:latin typeface="Consolas" panose="020B0609020204030204" pitchFamily="49" charset="0"/>
              </a:rPr>
              <a:t> Staff).Count(),</a:t>
            </a:r>
          </a:p>
          <a:p>
            <a:r>
              <a:rPr lang="en-US" sz="1600" dirty="0">
                <a:solidFill>
                  <a:srgbClr val="000000"/>
                </a:solidFill>
                <a:latin typeface="Consolas" panose="020B0609020204030204" pitchFamily="49" charset="0"/>
              </a:rPr>
              <a:t>   42</a:t>
            </a:r>
          </a:p>
          <a:p>
            <a:r>
              <a:rPr lang="en-US" sz="1600" dirty="0">
                <a:solidFill>
                  <a:srgbClr val="000000"/>
                </a:solidFill>
                <a:latin typeface="Consolas" panose="020B0609020204030204" pitchFamily="49" charset="0"/>
              </a:rPr>
              <a:t>);</a:t>
            </a:r>
            <a:endParaRPr lang="en-US" sz="4000" dirty="0"/>
          </a:p>
        </p:txBody>
      </p:sp>
      <p:sp>
        <p:nvSpPr>
          <p:cNvPr id="5" name="Rectangle 4">
            <a:extLst>
              <a:ext uri="{FF2B5EF4-FFF2-40B4-BE49-F238E27FC236}">
                <a16:creationId xmlns:a16="http://schemas.microsoft.com/office/drawing/2014/main" id="{8476CC06-C68A-4415-81E0-96BD34D6532F}"/>
              </a:ext>
            </a:extLst>
          </p:cNvPr>
          <p:cNvSpPr/>
          <p:nvPr/>
        </p:nvSpPr>
        <p:spPr>
          <a:xfrm rot="21427962">
            <a:off x="1356783" y="3789668"/>
            <a:ext cx="10142890" cy="999829"/>
          </a:xfrm>
          <a:prstGeom prst="rect">
            <a:avLst/>
          </a:prstGeom>
          <a:solidFill>
            <a:schemeClr val="bg1">
              <a:lumMod val="95000"/>
            </a:schemeClr>
          </a:solidFill>
          <a:ln>
            <a:solidFill>
              <a:schemeClr val="accent1"/>
            </a:solidFill>
          </a:ln>
          <a:effectLst>
            <a:outerShdw blurRad="76200" dist="152400" dir="2700000" algn="tl" rotWithShape="0">
              <a:prstClr val="black">
                <a:alpha val="40000"/>
              </a:prstClr>
            </a:outerShdw>
          </a:effectLst>
        </p:spPr>
        <p:txBody>
          <a:bodyPr vert="horz" lIns="91440" tIns="45720" rIns="91440" bIns="45720" rtlCol="0">
            <a:normAutofit fontScale="92500"/>
          </a:bodyPr>
          <a:lstStyle/>
          <a:p>
            <a:pPr algn="ctr"/>
            <a:r>
              <a:rPr lang="en-US" sz="2800" b="1" dirty="0">
                <a:solidFill>
                  <a:schemeClr val="accent2">
                    <a:lumMod val="50000"/>
                  </a:schemeClr>
                </a:solidFill>
                <a:latin typeface="Forte" panose="03060902040502070203" pitchFamily="66" charset="0"/>
              </a:rPr>
              <a:t>C# is working hard to increase the simplicity of the code you look at</a:t>
            </a:r>
          </a:p>
          <a:p>
            <a:pPr algn="ctr"/>
            <a:r>
              <a:rPr lang="en-US" sz="2800" b="1" dirty="0">
                <a:solidFill>
                  <a:schemeClr val="accent2">
                    <a:lumMod val="50000"/>
                  </a:schemeClr>
                </a:solidFill>
                <a:latin typeface="Forte" panose="03060902040502070203" pitchFamily="66" charset="0"/>
              </a:rPr>
              <a:t>Use new features </a:t>
            </a:r>
          </a:p>
        </p:txBody>
      </p:sp>
    </p:spTree>
    <p:extLst>
      <p:ext uri="{BB962C8B-B14F-4D97-AF65-F5344CB8AC3E}">
        <p14:creationId xmlns:p14="http://schemas.microsoft.com/office/powerpoint/2010/main" val="2482920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8BB80D-1F1D-4467-A808-EFFDB06CA637}"/>
              </a:ext>
            </a:extLst>
          </p:cNvPr>
          <p:cNvSpPr/>
          <p:nvPr/>
        </p:nvSpPr>
        <p:spPr>
          <a:xfrm>
            <a:off x="1413164" y="944617"/>
            <a:ext cx="6096000" cy="1200329"/>
          </a:xfrm>
          <a:prstGeom prst="rect">
            <a:avLst/>
          </a:prstGeom>
        </p:spPr>
        <p:txBody>
          <a:bodyPr wrap="square">
            <a:spAutoFit/>
          </a:bodyPr>
          <a:lstStyle/>
          <a:p>
            <a:r>
              <a:rPr lang="en-US" b="0" i="0" dirty="0">
                <a:solidFill>
                  <a:srgbClr val="000000"/>
                </a:solidFill>
                <a:effectLst/>
                <a:latin typeface="segoe-ui_semibold"/>
              </a:rPr>
              <a:t>A focus on accessibility…</a:t>
            </a:r>
          </a:p>
          <a:p>
            <a:r>
              <a:rPr lang="en-US" b="1" i="0" dirty="0">
                <a:solidFill>
                  <a:srgbClr val="000000"/>
                </a:solidFill>
                <a:effectLst/>
                <a:latin typeface="segoe-ui_bold"/>
              </a:rPr>
              <a:t>New in 15.3</a:t>
            </a:r>
            <a:r>
              <a:rPr lang="en-US" b="0" i="0" dirty="0">
                <a:solidFill>
                  <a:srgbClr val="000000"/>
                </a:solidFill>
                <a:effectLst/>
                <a:latin typeface="segoe-ui_normal"/>
              </a:rPr>
              <a:t>, we made over 1,700 targeted fixes to improve compatibility between Visual Studio and the assistive technologies that many customers use. </a:t>
            </a:r>
          </a:p>
        </p:txBody>
      </p:sp>
      <p:sp>
        <p:nvSpPr>
          <p:cNvPr id="5" name="Rectangle 4">
            <a:extLst>
              <a:ext uri="{FF2B5EF4-FFF2-40B4-BE49-F238E27FC236}">
                <a16:creationId xmlns:a16="http://schemas.microsoft.com/office/drawing/2014/main" id="{BE7DF924-55C6-4ECE-A947-5489E2E570C9}"/>
              </a:ext>
            </a:extLst>
          </p:cNvPr>
          <p:cNvSpPr/>
          <p:nvPr/>
        </p:nvSpPr>
        <p:spPr>
          <a:xfrm rot="21427962">
            <a:off x="5125827" y="2287751"/>
            <a:ext cx="4367660" cy="999829"/>
          </a:xfrm>
          <a:prstGeom prst="rect">
            <a:avLst/>
          </a:prstGeom>
          <a:solidFill>
            <a:schemeClr val="bg1">
              <a:lumMod val="95000"/>
            </a:schemeClr>
          </a:solidFill>
          <a:ln>
            <a:solidFill>
              <a:schemeClr val="accent1"/>
            </a:solidFill>
          </a:ln>
          <a:effectLst>
            <a:outerShdw blurRad="76200" dist="152400" dir="2700000" algn="tl" rotWithShape="0">
              <a:prstClr val="black">
                <a:alpha val="40000"/>
              </a:prstClr>
            </a:outerShdw>
          </a:effectLst>
        </p:spPr>
        <p:txBody>
          <a:bodyPr vert="horz" lIns="91440" tIns="45720" rIns="91440" bIns="45720" rtlCol="0">
            <a:normAutofit/>
          </a:bodyPr>
          <a:lstStyle/>
          <a:p>
            <a:pPr algn="ctr"/>
            <a:r>
              <a:rPr lang="en-US" sz="2800" b="1" dirty="0">
                <a:solidFill>
                  <a:schemeClr val="accent2">
                    <a:lumMod val="50000"/>
                  </a:schemeClr>
                </a:solidFill>
                <a:latin typeface="Forte" panose="03060902040502070203" pitchFamily="66" charset="0"/>
              </a:rPr>
              <a:t>Visual Studio becomes more accessible</a:t>
            </a:r>
          </a:p>
        </p:txBody>
      </p:sp>
      <p:pic>
        <p:nvPicPr>
          <p:cNvPr id="4" name="Picture 3">
            <a:extLst>
              <a:ext uri="{FF2B5EF4-FFF2-40B4-BE49-F238E27FC236}">
                <a16:creationId xmlns:a16="http://schemas.microsoft.com/office/drawing/2014/main" id="{86776E08-67FA-490B-903C-6A1C364FF5AD}"/>
              </a:ext>
            </a:extLst>
          </p:cNvPr>
          <p:cNvPicPr>
            <a:picLocks noChangeAspect="1"/>
          </p:cNvPicPr>
          <p:nvPr/>
        </p:nvPicPr>
        <p:blipFill rotWithShape="1">
          <a:blip r:embed="rId2"/>
          <a:srcRect l="16828" t="37737" r="14974" b="35030"/>
          <a:stretch/>
        </p:blipFill>
        <p:spPr>
          <a:xfrm>
            <a:off x="1751215" y="3927318"/>
            <a:ext cx="7337367" cy="1867594"/>
          </a:xfrm>
          <a:prstGeom prst="rect">
            <a:avLst/>
          </a:prstGeom>
          <a:solidFill>
            <a:schemeClr val="bg1"/>
          </a:solidFill>
          <a:ln>
            <a:solidFill>
              <a:schemeClr val="accent1"/>
            </a:solidFill>
          </a:ln>
          <a:effectLst>
            <a:outerShdw blurRad="50800" dist="419100" dir="2700000" algn="tl" rotWithShape="0">
              <a:prstClr val="black">
                <a:alpha val="40000"/>
              </a:prstClr>
            </a:outerShdw>
          </a:effectLst>
        </p:spPr>
      </p:pic>
    </p:spTree>
    <p:extLst>
      <p:ext uri="{BB962C8B-B14F-4D97-AF65-F5344CB8AC3E}">
        <p14:creationId xmlns:p14="http://schemas.microsoft.com/office/powerpoint/2010/main" val="70549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cremental build performance">
            <a:extLst>
              <a:ext uri="{FF2B5EF4-FFF2-40B4-BE49-F238E27FC236}">
                <a16:creationId xmlns:a16="http://schemas.microsoft.com/office/drawing/2014/main" id="{DB88B4D0-287F-4346-8456-58E076E32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578" y="481618"/>
            <a:ext cx="10134513" cy="576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058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0212E-16E4-4CA4-BDDD-2942B2BC888B}"/>
              </a:ext>
            </a:extLst>
          </p:cNvPr>
          <p:cNvSpPr>
            <a:spLocks noGrp="1"/>
          </p:cNvSpPr>
          <p:nvPr>
            <p:ph type="title"/>
          </p:nvPr>
        </p:nvSpPr>
        <p:spPr/>
        <p:txBody>
          <a:bodyPr/>
          <a:lstStyle/>
          <a:p>
            <a:r>
              <a:rPr lang="en-US" dirty="0"/>
              <a:t>Effectiveness with team</a:t>
            </a:r>
          </a:p>
        </p:txBody>
      </p:sp>
      <p:sp>
        <p:nvSpPr>
          <p:cNvPr id="4" name="Text Placeholder 3">
            <a:extLst>
              <a:ext uri="{FF2B5EF4-FFF2-40B4-BE49-F238E27FC236}">
                <a16:creationId xmlns:a16="http://schemas.microsoft.com/office/drawing/2014/main" id="{53E4152E-F7DF-4406-AFE5-DCAEA07FB1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1640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33003" y="695915"/>
          <a:ext cx="10515600" cy="5481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Left-Right Arrow 5"/>
          <p:cNvSpPr/>
          <p:nvPr/>
        </p:nvSpPr>
        <p:spPr>
          <a:xfrm>
            <a:off x="3525624" y="3932548"/>
            <a:ext cx="416349" cy="375501"/>
          </a:xfrm>
          <a:prstGeom prst="leftRightArrow">
            <a:avLst>
              <a:gd name="adj1" fmla="val 42708"/>
              <a:gd name="adj2" fmla="val 32979"/>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7" name="Left-Right Arrow 6"/>
          <p:cNvSpPr/>
          <p:nvPr/>
        </p:nvSpPr>
        <p:spPr>
          <a:xfrm>
            <a:off x="2949020" y="3857919"/>
            <a:ext cx="416349" cy="375501"/>
          </a:xfrm>
          <a:prstGeom prst="leftRightArrow">
            <a:avLst>
              <a:gd name="adj1" fmla="val 42708"/>
              <a:gd name="adj2" fmla="val 32979"/>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8" name="Left-Right Arrow 7"/>
          <p:cNvSpPr/>
          <p:nvPr/>
        </p:nvSpPr>
        <p:spPr>
          <a:xfrm>
            <a:off x="2372416" y="3744797"/>
            <a:ext cx="416349" cy="375501"/>
          </a:xfrm>
          <a:prstGeom prst="leftRightArrow">
            <a:avLst>
              <a:gd name="adj1" fmla="val 42708"/>
              <a:gd name="adj2" fmla="val 32979"/>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3" name="Left-Right Arrow 12"/>
          <p:cNvSpPr/>
          <p:nvPr/>
        </p:nvSpPr>
        <p:spPr>
          <a:xfrm rot="20613531">
            <a:off x="4005107" y="3614515"/>
            <a:ext cx="1640598" cy="436510"/>
          </a:xfrm>
          <a:prstGeom prst="leftRightArrow">
            <a:avLst>
              <a:gd name="adj1" fmla="val 42708"/>
              <a:gd name="adj2" fmla="val 32979"/>
            </a:avLst>
          </a:prstGeom>
          <a:solidFill>
            <a:schemeClr val="tx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Left-Right Arrow 9"/>
          <p:cNvSpPr/>
          <p:nvPr/>
        </p:nvSpPr>
        <p:spPr>
          <a:xfrm rot="3939212">
            <a:off x="3698917" y="4456899"/>
            <a:ext cx="1099769" cy="429978"/>
          </a:xfrm>
          <a:prstGeom prst="leftRightArrow">
            <a:avLst>
              <a:gd name="adj1" fmla="val 42708"/>
              <a:gd name="adj2" fmla="val 32979"/>
            </a:avLst>
          </a:prstGeom>
          <a:solidFill>
            <a:schemeClr val="tx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467526"/>
      </p:ext>
    </p:extLst>
  </p:cSld>
  <p:clrMapOvr>
    <a:masterClrMapping/>
  </p:clrMapOvr>
  <mc:AlternateContent xmlns:mc="http://schemas.openxmlformats.org/markup-compatibility/2006" xmlns:p14="http://schemas.microsoft.com/office/powerpoint/2010/main">
    <mc:Choice Requires="p14">
      <p:transition spd="slow" p14:dur="2000">
        <p:wipe dir="d"/>
      </p:transition>
    </mc:Choice>
    <mc:Fallback xmlns="">
      <p:transition spd="slow">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33003" y="695915"/>
          <a:ext cx="10515600" cy="5481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Left-Right Arrow 4"/>
          <p:cNvSpPr/>
          <p:nvPr/>
        </p:nvSpPr>
        <p:spPr>
          <a:xfrm>
            <a:off x="3479904" y="3886828"/>
            <a:ext cx="474876" cy="468002"/>
          </a:xfrm>
          <a:prstGeom prst="leftRightArrow">
            <a:avLst>
              <a:gd name="adj1" fmla="val 42708"/>
              <a:gd name="adj2" fmla="val 32979"/>
            </a:avLst>
          </a:prstGeom>
          <a:solidFill>
            <a:schemeClr val="tx1"/>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415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8118" y="2465990"/>
            <a:ext cx="9357947" cy="769441"/>
          </a:xfrm>
          <a:prstGeom prst="rect">
            <a:avLst/>
          </a:prstGeom>
          <a:noFill/>
        </p:spPr>
        <p:txBody>
          <a:bodyPr wrap="none" rtlCol="0">
            <a:spAutoFit/>
          </a:bodyPr>
          <a:lstStyle/>
          <a:p>
            <a:pPr algn="ctr"/>
            <a:r>
              <a:rPr lang="en-US" sz="4400" dirty="0"/>
              <a:t>What did I have for lunch last Thursday?</a:t>
            </a:r>
          </a:p>
        </p:txBody>
      </p:sp>
    </p:spTree>
    <p:extLst>
      <p:ext uri="{BB962C8B-B14F-4D97-AF65-F5344CB8AC3E}">
        <p14:creationId xmlns:p14="http://schemas.microsoft.com/office/powerpoint/2010/main" val="2929206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19D7-D952-478F-9162-6A5C9FEDC2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81A47F-F117-4A37-8297-88D9701B41A6}"/>
              </a:ext>
            </a:extLst>
          </p:cNvPr>
          <p:cNvSpPr>
            <a:spLocks noGrp="1"/>
          </p:cNvSpPr>
          <p:nvPr>
            <p:ph idx="1"/>
          </p:nvPr>
        </p:nvSpPr>
        <p:spPr/>
        <p:txBody>
          <a:bodyPr/>
          <a:lstStyle/>
          <a:p>
            <a:pPr marL="0" indent="0">
              <a:buNone/>
            </a:pPr>
            <a:r>
              <a:rPr lang="en-US" dirty="0"/>
              <a:t>Do you spend most of your day working in Visual Studio? Do you feel that you know all there is to know about it? This session is all about unlocking the hidden features in order to boost your productivity and help you code more efficiently. Visual Studio 2017 comes packed with new functionality, but this is about old and new alike, and you’ll be surprised how many features you don’t use but you should. Join me in this session as I walk you through Visual Studio 2017 and unravel feature after feature to help you become a Visual Studio Jedi master.</a:t>
            </a:r>
          </a:p>
        </p:txBody>
      </p:sp>
    </p:spTree>
    <p:extLst>
      <p:ext uri="{BB962C8B-B14F-4D97-AF65-F5344CB8AC3E}">
        <p14:creationId xmlns:p14="http://schemas.microsoft.com/office/powerpoint/2010/main" val="4132262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8279" y="4589260"/>
            <a:ext cx="7390356" cy="1384995"/>
          </a:xfrm>
          <a:prstGeom prst="rect">
            <a:avLst/>
          </a:prstGeom>
          <a:noFill/>
        </p:spPr>
        <p:txBody>
          <a:bodyPr wrap="none" rtlCol="0">
            <a:spAutoFit/>
          </a:bodyPr>
          <a:lstStyle/>
          <a:p>
            <a:pPr algn="ctr"/>
            <a:r>
              <a:rPr lang="en-US" sz="2800" dirty="0"/>
              <a:t>The Three Hardest Words in the English Language</a:t>
            </a:r>
          </a:p>
          <a:p>
            <a:pPr algn="ctr"/>
            <a:r>
              <a:rPr lang="en-US" sz="2800" i="1" dirty="0"/>
              <a:t>freakonomics.com</a:t>
            </a:r>
          </a:p>
          <a:p>
            <a:pPr algn="ctr"/>
            <a:endParaRPr lang="en-US" sz="2800" dirty="0"/>
          </a:p>
        </p:txBody>
      </p:sp>
      <p:sp>
        <p:nvSpPr>
          <p:cNvPr id="2" name="TextBox 1"/>
          <p:cNvSpPr txBox="1"/>
          <p:nvPr/>
        </p:nvSpPr>
        <p:spPr>
          <a:xfrm>
            <a:off x="3722117" y="1841500"/>
            <a:ext cx="4882683" cy="1200329"/>
          </a:xfrm>
          <a:prstGeom prst="rect">
            <a:avLst/>
          </a:prstGeom>
          <a:noFill/>
        </p:spPr>
        <p:txBody>
          <a:bodyPr wrap="none" rtlCol="0">
            <a:spAutoFit/>
          </a:bodyPr>
          <a:lstStyle/>
          <a:p>
            <a:pPr algn="ctr"/>
            <a:r>
              <a:rPr lang="en-US" sz="7200" dirty="0"/>
              <a:t>I don’t know</a:t>
            </a:r>
          </a:p>
        </p:txBody>
      </p:sp>
      <p:sp>
        <p:nvSpPr>
          <p:cNvPr id="3" name="TextBox 2"/>
          <p:cNvSpPr txBox="1"/>
          <p:nvPr/>
        </p:nvSpPr>
        <p:spPr>
          <a:xfrm>
            <a:off x="4445358" y="5469758"/>
            <a:ext cx="3436197" cy="369332"/>
          </a:xfrm>
          <a:prstGeom prst="rect">
            <a:avLst/>
          </a:prstGeom>
          <a:noFill/>
        </p:spPr>
        <p:txBody>
          <a:bodyPr wrap="none" rtlCol="0">
            <a:spAutoFit/>
          </a:bodyPr>
          <a:lstStyle/>
          <a:p>
            <a:r>
              <a:rPr lang="en-US" dirty="0">
                <a:hlinkClick r:id="rId2"/>
              </a:rPr>
              <a:t>http://tinyurl.com/kad-idontknow</a:t>
            </a:r>
            <a:r>
              <a:rPr lang="en-US" dirty="0"/>
              <a:t> </a:t>
            </a:r>
          </a:p>
        </p:txBody>
      </p:sp>
    </p:spTree>
    <p:extLst>
      <p:ext uri="{BB962C8B-B14F-4D97-AF65-F5344CB8AC3E}">
        <p14:creationId xmlns:p14="http://schemas.microsoft.com/office/powerpoint/2010/main" val="426499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47595">
            <a:off x="4987561" y="2068797"/>
            <a:ext cx="6739881" cy="5759468"/>
          </a:xfrm>
          <a:prstGeom prst="rect">
            <a:avLst/>
          </a:prstGeom>
        </p:spPr>
      </p:pic>
      <p:sp>
        <p:nvSpPr>
          <p:cNvPr id="2" name="TextBox 1"/>
          <p:cNvSpPr txBox="1"/>
          <p:nvPr/>
        </p:nvSpPr>
        <p:spPr>
          <a:xfrm>
            <a:off x="561602" y="546100"/>
            <a:ext cx="11033498" cy="4708981"/>
          </a:xfrm>
          <a:prstGeom prst="rect">
            <a:avLst/>
          </a:prstGeom>
          <a:noFill/>
        </p:spPr>
        <p:txBody>
          <a:bodyPr wrap="square" rtlCol="0">
            <a:spAutoFit/>
          </a:bodyPr>
          <a:lstStyle/>
          <a:p>
            <a:r>
              <a:rPr lang="en-US" sz="3000" dirty="0"/>
              <a:t>Until you can admit what you don’t know, </a:t>
            </a:r>
          </a:p>
          <a:p>
            <a:r>
              <a:rPr lang="en-US" sz="3000" dirty="0"/>
              <a:t>it’s virtually impossible to learn what you need to.</a:t>
            </a:r>
          </a:p>
          <a:p>
            <a:endParaRPr lang="en-US" sz="3000" dirty="0"/>
          </a:p>
          <a:p>
            <a:r>
              <a:rPr lang="en-US" sz="3000" dirty="0"/>
              <a:t>Because if you think you already have all the answers,</a:t>
            </a:r>
          </a:p>
          <a:p>
            <a:r>
              <a:rPr lang="en-US" sz="3000" dirty="0"/>
              <a:t>you won’t go looking for them. </a:t>
            </a:r>
          </a:p>
          <a:p>
            <a:endParaRPr lang="en-US" sz="3000" dirty="0"/>
          </a:p>
          <a:p>
            <a:r>
              <a:rPr lang="en-US" sz="3000" dirty="0"/>
              <a:t>The way you learn </a:t>
            </a:r>
          </a:p>
          <a:p>
            <a:r>
              <a:rPr lang="en-US" sz="3000" dirty="0"/>
              <a:t>is from feedback.</a:t>
            </a:r>
          </a:p>
          <a:p>
            <a:endParaRPr lang="en-US" sz="3000" dirty="0"/>
          </a:p>
          <a:p>
            <a:endParaRPr lang="en-US" sz="3000" dirty="0"/>
          </a:p>
        </p:txBody>
      </p:sp>
    </p:spTree>
    <p:extLst>
      <p:ext uri="{BB962C8B-B14F-4D97-AF65-F5344CB8AC3E}">
        <p14:creationId xmlns:p14="http://schemas.microsoft.com/office/powerpoint/2010/main" val="315723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900" y="1586469"/>
            <a:ext cx="10058400" cy="4141231"/>
          </a:xfrm>
          <a:prstGeom prst="rect">
            <a:avLst/>
          </a:prstGeom>
        </p:spPr>
      </p:pic>
    </p:spTree>
    <p:extLst>
      <p:ext uri="{BB962C8B-B14F-4D97-AF65-F5344CB8AC3E}">
        <p14:creationId xmlns:p14="http://schemas.microsoft.com/office/powerpoint/2010/main" val="2992036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670800" cy="6858000"/>
          </a:xfrm>
          <a:prstGeom prst="rect">
            <a:avLst/>
          </a:prstGeom>
        </p:spPr>
      </p:pic>
      <p:sp>
        <p:nvSpPr>
          <p:cNvPr id="8" name="TextBox 7"/>
          <p:cNvSpPr txBox="1"/>
          <p:nvPr/>
        </p:nvSpPr>
        <p:spPr>
          <a:xfrm>
            <a:off x="7772400" y="3568005"/>
            <a:ext cx="4307205" cy="1569660"/>
          </a:xfrm>
          <a:prstGeom prst="rect">
            <a:avLst/>
          </a:prstGeom>
          <a:noFill/>
        </p:spPr>
        <p:txBody>
          <a:bodyPr wrap="none" rtlCol="0">
            <a:spAutoFit/>
          </a:bodyPr>
          <a:lstStyle/>
          <a:p>
            <a:r>
              <a:rPr lang="en-US" sz="3200" dirty="0"/>
              <a:t>We developers should </a:t>
            </a:r>
            <a:br>
              <a:rPr lang="en-US" sz="3200" dirty="0"/>
            </a:br>
            <a:r>
              <a:rPr lang="en-US" sz="3200" dirty="0"/>
              <a:t>probably be pretty good </a:t>
            </a:r>
            <a:br>
              <a:rPr lang="en-US" sz="3200" dirty="0"/>
            </a:br>
            <a:r>
              <a:rPr lang="en-US" sz="3200" dirty="0"/>
              <a:t>at this feedback thing</a:t>
            </a:r>
          </a:p>
        </p:txBody>
      </p:sp>
    </p:spTree>
    <p:extLst>
      <p:ext uri="{BB962C8B-B14F-4D97-AF65-F5344CB8AC3E}">
        <p14:creationId xmlns:p14="http://schemas.microsoft.com/office/powerpoint/2010/main" val="341571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491"/>
          <a:stretch/>
        </p:blipFill>
        <p:spPr>
          <a:xfrm>
            <a:off x="0" y="0"/>
            <a:ext cx="12192000" cy="6863531"/>
          </a:xfrm>
          <a:prstGeom prst="rect">
            <a:avLst/>
          </a:prstGeom>
        </p:spPr>
      </p:pic>
    </p:spTree>
    <p:extLst>
      <p:ext uri="{BB962C8B-B14F-4D97-AF65-F5344CB8AC3E}">
        <p14:creationId xmlns:p14="http://schemas.microsoft.com/office/powerpoint/2010/main" val="1381767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245475" y="2170129"/>
            <a:ext cx="9594742" cy="584775"/>
          </a:xfrm>
          <a:prstGeom prst="rect">
            <a:avLst/>
          </a:prstGeom>
          <a:noFill/>
        </p:spPr>
        <p:txBody>
          <a:bodyPr wrap="none" rtlCol="0">
            <a:spAutoFit/>
          </a:bodyPr>
          <a:lstStyle/>
          <a:p>
            <a:r>
              <a:rPr lang="en-US" sz="3200" dirty="0"/>
              <a:t>The more you know, the more you know you don’t know</a:t>
            </a:r>
          </a:p>
        </p:txBody>
      </p:sp>
      <p:sp>
        <p:nvSpPr>
          <p:cNvPr id="3" name="TextBox 2"/>
          <p:cNvSpPr txBox="1"/>
          <p:nvPr/>
        </p:nvSpPr>
        <p:spPr>
          <a:xfrm>
            <a:off x="7977352" y="3846786"/>
            <a:ext cx="1556580" cy="1477328"/>
          </a:xfrm>
          <a:prstGeom prst="rect">
            <a:avLst/>
          </a:prstGeom>
          <a:noFill/>
        </p:spPr>
        <p:txBody>
          <a:bodyPr wrap="none" rtlCol="0">
            <a:spAutoFit/>
          </a:bodyPr>
          <a:lstStyle/>
          <a:p>
            <a:r>
              <a:rPr lang="en-US" dirty="0"/>
              <a:t>Attributed to:</a:t>
            </a:r>
            <a:br>
              <a:rPr lang="en-US" dirty="0"/>
            </a:br>
            <a:r>
              <a:rPr lang="en-US" dirty="0"/>
              <a:t>Socrates</a:t>
            </a:r>
          </a:p>
          <a:p>
            <a:r>
              <a:rPr lang="en-US" dirty="0"/>
              <a:t>Aristotle</a:t>
            </a:r>
          </a:p>
          <a:p>
            <a:r>
              <a:rPr lang="en-US" dirty="0"/>
              <a:t>Albert Einstein</a:t>
            </a:r>
          </a:p>
          <a:p>
            <a:endParaRPr lang="en-US" dirty="0"/>
          </a:p>
        </p:txBody>
      </p:sp>
    </p:spTree>
    <p:extLst>
      <p:ext uri="{BB962C8B-B14F-4D97-AF65-F5344CB8AC3E}">
        <p14:creationId xmlns:p14="http://schemas.microsoft.com/office/powerpoint/2010/main" val="317183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 have no idea what im do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065211"/>
            <a:ext cx="8442325" cy="455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73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0" fill="hold"/>
                                        <p:tgtEl>
                                          <p:spTgt spid="5122"/>
                                        </p:tgtEl>
                                        <p:attrNameLst>
                                          <p:attrName>ppt_w</p:attrName>
                                        </p:attrNameLst>
                                      </p:cBhvr>
                                      <p:tavLst>
                                        <p:tav tm="0" fmla="#ppt_w*sin(2.5*pi*$)">
                                          <p:val>
                                            <p:fltVal val="0"/>
                                          </p:val>
                                        </p:tav>
                                        <p:tav tm="100000">
                                          <p:val>
                                            <p:fltVal val="1"/>
                                          </p:val>
                                        </p:tav>
                                      </p:tavLst>
                                    </p:anim>
                                    <p:anim calcmode="lin" valueType="num">
                                      <p:cBhvr>
                                        <p:cTn id="8" dur="5000" fill="hold"/>
                                        <p:tgtEl>
                                          <p:spTgt spid="51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0450" y="821035"/>
            <a:ext cx="9150350" cy="2062103"/>
          </a:xfrm>
          <a:prstGeom prst="rect">
            <a:avLst/>
          </a:prstGeom>
        </p:spPr>
        <p:txBody>
          <a:bodyPr wrap="square">
            <a:spAutoFit/>
          </a:bodyPr>
          <a:lstStyle/>
          <a:p>
            <a:r>
              <a:rPr lang="en-US" sz="3200" dirty="0">
                <a:solidFill>
                  <a:srgbClr val="303036"/>
                </a:solidFill>
                <a:latin typeface="Verlag A"/>
              </a:rPr>
              <a:t>When you were a baby you tried to walk and fell down every time. </a:t>
            </a:r>
          </a:p>
          <a:p>
            <a:br>
              <a:rPr lang="en-US" sz="3200" dirty="0">
                <a:solidFill>
                  <a:srgbClr val="303036"/>
                </a:solidFill>
                <a:latin typeface="Verlag A"/>
              </a:rPr>
            </a:br>
            <a:endParaRPr lang="en-US" sz="3200" dirty="0"/>
          </a:p>
        </p:txBody>
      </p:sp>
      <p:sp>
        <p:nvSpPr>
          <p:cNvPr id="5" name="Rectangle 4"/>
          <p:cNvSpPr/>
          <p:nvPr/>
        </p:nvSpPr>
        <p:spPr>
          <a:xfrm>
            <a:off x="741516" y="5967633"/>
            <a:ext cx="8750300" cy="369332"/>
          </a:xfrm>
          <a:prstGeom prst="rect">
            <a:avLst/>
          </a:prstGeom>
        </p:spPr>
        <p:txBody>
          <a:bodyPr wrap="square">
            <a:spAutoFit/>
          </a:bodyPr>
          <a:lstStyle/>
          <a:p>
            <a:r>
              <a:rPr lang="en-US" dirty="0"/>
              <a:t>http://startupbros.com/21-ways-overcome-impostor-syndrome/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9677" r="-301" b="4021"/>
          <a:stretch/>
        </p:blipFill>
        <p:spPr>
          <a:xfrm>
            <a:off x="8608443" y="2040193"/>
            <a:ext cx="3583557" cy="4817807"/>
          </a:xfrm>
          <a:prstGeom prst="rect">
            <a:avLst/>
          </a:prstGeom>
        </p:spPr>
      </p:pic>
    </p:spTree>
    <p:extLst>
      <p:ext uri="{BB962C8B-B14F-4D97-AF65-F5344CB8AC3E}">
        <p14:creationId xmlns:p14="http://schemas.microsoft.com/office/powerpoint/2010/main" val="92833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0450" y="821035"/>
            <a:ext cx="9150350" cy="3539430"/>
          </a:xfrm>
          <a:prstGeom prst="rect">
            <a:avLst/>
          </a:prstGeom>
        </p:spPr>
        <p:txBody>
          <a:bodyPr wrap="square">
            <a:spAutoFit/>
          </a:bodyPr>
          <a:lstStyle/>
          <a:p>
            <a:r>
              <a:rPr lang="en-US" sz="3200" dirty="0">
                <a:solidFill>
                  <a:srgbClr val="303036"/>
                </a:solidFill>
                <a:latin typeface="Verlag A"/>
              </a:rPr>
              <a:t>When you were a baby you tried to walk and fell down every time. </a:t>
            </a:r>
          </a:p>
          <a:p>
            <a:br>
              <a:rPr lang="en-US" sz="3200" dirty="0">
                <a:solidFill>
                  <a:srgbClr val="303036"/>
                </a:solidFill>
                <a:latin typeface="Verlag A"/>
              </a:rPr>
            </a:br>
            <a:r>
              <a:rPr lang="en-US" sz="3200" dirty="0">
                <a:solidFill>
                  <a:srgbClr val="303036"/>
                </a:solidFill>
                <a:latin typeface="Verlag A"/>
              </a:rPr>
              <a:t>Were you a walking impostor?</a:t>
            </a:r>
            <a:br>
              <a:rPr lang="en-US" sz="3200" dirty="0">
                <a:solidFill>
                  <a:srgbClr val="303036"/>
                </a:solidFill>
                <a:latin typeface="Verlag A"/>
              </a:rPr>
            </a:br>
            <a:endParaRPr lang="en-US" sz="3200" dirty="0">
              <a:solidFill>
                <a:srgbClr val="303036"/>
              </a:solidFill>
              <a:latin typeface="Verlag A"/>
            </a:endParaRPr>
          </a:p>
          <a:p>
            <a:r>
              <a:rPr lang="en-US" sz="3200" dirty="0">
                <a:solidFill>
                  <a:srgbClr val="303036"/>
                </a:solidFill>
                <a:latin typeface="Verlag A"/>
              </a:rPr>
              <a:t>Who are </a:t>
            </a:r>
            <a:r>
              <a:rPr lang="en-US" sz="3200" i="1" dirty="0">
                <a:solidFill>
                  <a:srgbClr val="303036"/>
                </a:solidFill>
                <a:latin typeface="Verlag A"/>
              </a:rPr>
              <a:t>you</a:t>
            </a:r>
            <a:r>
              <a:rPr lang="en-US" sz="3200" dirty="0">
                <a:solidFill>
                  <a:srgbClr val="303036"/>
                </a:solidFill>
                <a:latin typeface="Verlag A"/>
              </a:rPr>
              <a:t> to walk!? </a:t>
            </a:r>
          </a:p>
          <a:p>
            <a:endParaRPr lang="en-US" sz="3200" dirty="0">
              <a:solidFill>
                <a:srgbClr val="303036"/>
              </a:solidFill>
              <a:latin typeface="Verlag A"/>
            </a:endParaRPr>
          </a:p>
        </p:txBody>
      </p:sp>
      <p:sp>
        <p:nvSpPr>
          <p:cNvPr id="5" name="Rectangle 4"/>
          <p:cNvSpPr/>
          <p:nvPr/>
        </p:nvSpPr>
        <p:spPr>
          <a:xfrm>
            <a:off x="741516" y="5967633"/>
            <a:ext cx="8750300" cy="369332"/>
          </a:xfrm>
          <a:prstGeom prst="rect">
            <a:avLst/>
          </a:prstGeom>
        </p:spPr>
        <p:txBody>
          <a:bodyPr wrap="square">
            <a:spAutoFit/>
          </a:bodyPr>
          <a:lstStyle/>
          <a:p>
            <a:r>
              <a:rPr lang="en-US" dirty="0"/>
              <a:t>http://startupbros.com/21-ways-overcome-impostor-syndrome/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8234" y="2029814"/>
            <a:ext cx="3613766" cy="4818354"/>
          </a:xfrm>
          <a:prstGeom prst="rect">
            <a:avLst/>
          </a:prstGeom>
        </p:spPr>
      </p:pic>
    </p:spTree>
    <p:extLst>
      <p:ext uri="{BB962C8B-B14F-4D97-AF65-F5344CB8AC3E}">
        <p14:creationId xmlns:p14="http://schemas.microsoft.com/office/powerpoint/2010/main" val="39724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0450" y="821035"/>
            <a:ext cx="9150350" cy="4031873"/>
          </a:xfrm>
          <a:prstGeom prst="rect">
            <a:avLst/>
          </a:prstGeom>
        </p:spPr>
        <p:txBody>
          <a:bodyPr wrap="square">
            <a:spAutoFit/>
          </a:bodyPr>
          <a:lstStyle/>
          <a:p>
            <a:r>
              <a:rPr lang="en-US" sz="3200" dirty="0">
                <a:solidFill>
                  <a:srgbClr val="303036"/>
                </a:solidFill>
                <a:latin typeface="Verlag A"/>
              </a:rPr>
              <a:t>When you were a baby you tried to walk and fell down every time. </a:t>
            </a:r>
          </a:p>
          <a:p>
            <a:br>
              <a:rPr lang="en-US" sz="3200" dirty="0">
                <a:solidFill>
                  <a:srgbClr val="303036"/>
                </a:solidFill>
                <a:latin typeface="Verlag A"/>
              </a:rPr>
            </a:br>
            <a:r>
              <a:rPr lang="en-US" sz="3200" dirty="0">
                <a:solidFill>
                  <a:srgbClr val="303036"/>
                </a:solidFill>
                <a:latin typeface="Verlag A"/>
              </a:rPr>
              <a:t>Were you a walking impostor?</a:t>
            </a:r>
            <a:br>
              <a:rPr lang="en-US" sz="3200" dirty="0">
                <a:solidFill>
                  <a:srgbClr val="303036"/>
                </a:solidFill>
                <a:latin typeface="Verlag A"/>
              </a:rPr>
            </a:br>
            <a:endParaRPr lang="en-US" sz="3200" dirty="0">
              <a:solidFill>
                <a:srgbClr val="303036"/>
              </a:solidFill>
              <a:latin typeface="Verlag A"/>
            </a:endParaRPr>
          </a:p>
          <a:p>
            <a:r>
              <a:rPr lang="en-US" sz="3200" dirty="0">
                <a:solidFill>
                  <a:srgbClr val="303036"/>
                </a:solidFill>
                <a:latin typeface="Verlag A"/>
              </a:rPr>
              <a:t>Who are </a:t>
            </a:r>
            <a:r>
              <a:rPr lang="en-US" sz="3200" i="1" dirty="0">
                <a:solidFill>
                  <a:srgbClr val="303036"/>
                </a:solidFill>
                <a:latin typeface="Verlag A"/>
              </a:rPr>
              <a:t>you</a:t>
            </a:r>
            <a:r>
              <a:rPr lang="en-US" sz="3200" dirty="0">
                <a:solidFill>
                  <a:srgbClr val="303036"/>
                </a:solidFill>
                <a:latin typeface="Verlag A"/>
              </a:rPr>
              <a:t> to walk!? </a:t>
            </a:r>
          </a:p>
          <a:p>
            <a:endParaRPr lang="en-US" sz="3200" dirty="0">
              <a:solidFill>
                <a:srgbClr val="303036"/>
              </a:solidFill>
              <a:latin typeface="Verlag A"/>
            </a:endParaRPr>
          </a:p>
          <a:p>
            <a:r>
              <a:rPr lang="en-US" sz="3200" dirty="0">
                <a:solidFill>
                  <a:srgbClr val="303036"/>
                </a:solidFill>
                <a:latin typeface="Verlag A"/>
              </a:rPr>
              <a:t>You can’t even do it! It’s absurd!</a:t>
            </a:r>
            <a:endParaRPr lang="en-US" sz="3200" dirty="0"/>
          </a:p>
        </p:txBody>
      </p:sp>
      <p:sp>
        <p:nvSpPr>
          <p:cNvPr id="5" name="Rectangle 4"/>
          <p:cNvSpPr/>
          <p:nvPr/>
        </p:nvSpPr>
        <p:spPr>
          <a:xfrm>
            <a:off x="741516" y="5967633"/>
            <a:ext cx="8750300" cy="369332"/>
          </a:xfrm>
          <a:prstGeom prst="rect">
            <a:avLst/>
          </a:prstGeom>
        </p:spPr>
        <p:txBody>
          <a:bodyPr wrap="square">
            <a:spAutoFit/>
          </a:bodyPr>
          <a:lstStyle/>
          <a:p>
            <a:r>
              <a:rPr lang="en-US" dirty="0"/>
              <a:t>http://startupbros.com/21-ways-overcome-impostor-syndrome/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9660" y="1981200"/>
            <a:ext cx="3482340" cy="4876800"/>
          </a:xfrm>
          <a:prstGeom prst="rect">
            <a:avLst/>
          </a:prstGeom>
        </p:spPr>
      </p:pic>
    </p:spTree>
    <p:extLst>
      <p:ext uri="{BB962C8B-B14F-4D97-AF65-F5344CB8AC3E}">
        <p14:creationId xmlns:p14="http://schemas.microsoft.com/office/powerpoint/2010/main" val="16276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C50903-4679-47A3-8B77-E805B416E72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506495" y="-258702"/>
            <a:ext cx="7211381" cy="7205371"/>
          </a:xfrm>
          <a:prstGeom prst="rect">
            <a:avLst/>
          </a:prstGeom>
        </p:spPr>
      </p:pic>
      <p:sp>
        <p:nvSpPr>
          <p:cNvPr id="4" name="Title 3">
            <a:extLst>
              <a:ext uri="{FF2B5EF4-FFF2-40B4-BE49-F238E27FC236}">
                <a16:creationId xmlns:a16="http://schemas.microsoft.com/office/drawing/2014/main" id="{992F8A30-94E1-4C4D-AADE-5F4035B287DE}"/>
              </a:ext>
            </a:extLst>
          </p:cNvPr>
          <p:cNvSpPr>
            <a:spLocks noGrp="1"/>
          </p:cNvSpPr>
          <p:nvPr>
            <p:ph type="title"/>
          </p:nvPr>
        </p:nvSpPr>
        <p:spPr>
          <a:xfrm>
            <a:off x="3406743" y="996892"/>
            <a:ext cx="5510044" cy="1325563"/>
          </a:xfrm>
        </p:spPr>
        <p:txBody>
          <a:bodyPr/>
          <a:lstStyle/>
          <a:p>
            <a:r>
              <a:rPr lang="en-US" dirty="0"/>
              <a:t>My hero</a:t>
            </a:r>
          </a:p>
        </p:txBody>
      </p:sp>
    </p:spTree>
    <p:extLst>
      <p:ext uri="{BB962C8B-B14F-4D97-AF65-F5344CB8AC3E}">
        <p14:creationId xmlns:p14="http://schemas.microsoft.com/office/powerpoint/2010/main" val="327981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descr="authenticity hoax"/>
          <p:cNvPicPr>
            <a:picLocks noChangeAspect="1" noChangeArrowheads="1"/>
          </p:cNvPicPr>
          <p:nvPr/>
        </p:nvPicPr>
        <p:blipFill rotWithShape="1">
          <a:blip r:embed="rId2">
            <a:extLst>
              <a:ext uri="{28A0092B-C50C-407E-A947-70E740481C1C}">
                <a14:useLocalDpi xmlns:a14="http://schemas.microsoft.com/office/drawing/2010/main" val="0"/>
              </a:ext>
            </a:extLst>
          </a:blip>
          <a:srcRect t="1168" r="1115" b="-1"/>
          <a:stretch/>
        </p:blipFill>
        <p:spPr bwMode="auto">
          <a:xfrm>
            <a:off x="0" y="3363310"/>
            <a:ext cx="5864772" cy="34946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187700" y="5645835"/>
            <a:ext cx="8750300" cy="369332"/>
          </a:xfrm>
          <a:prstGeom prst="rect">
            <a:avLst/>
          </a:prstGeom>
        </p:spPr>
        <p:txBody>
          <a:bodyPr wrap="square">
            <a:spAutoFit/>
          </a:bodyPr>
          <a:lstStyle/>
          <a:p>
            <a:pPr algn="r"/>
            <a:r>
              <a:rPr lang="en-US" dirty="0"/>
              <a:t>http://startupbros.com/21-ways-overcome-impostor-syndrome/</a:t>
            </a:r>
          </a:p>
        </p:txBody>
      </p:sp>
      <p:sp>
        <p:nvSpPr>
          <p:cNvPr id="5" name="Rectangle 4"/>
          <p:cNvSpPr/>
          <p:nvPr/>
        </p:nvSpPr>
        <p:spPr>
          <a:xfrm>
            <a:off x="812800" y="1021138"/>
            <a:ext cx="7150100" cy="707886"/>
          </a:xfrm>
          <a:prstGeom prst="rect">
            <a:avLst/>
          </a:prstGeom>
        </p:spPr>
        <p:txBody>
          <a:bodyPr wrap="square">
            <a:spAutoFit/>
          </a:bodyPr>
          <a:lstStyle/>
          <a:p>
            <a:r>
              <a:rPr lang="en-US" sz="2000" i="1" dirty="0">
                <a:solidFill>
                  <a:srgbClr val="303036"/>
                </a:solidFill>
                <a:latin typeface="Verlag A"/>
              </a:rPr>
              <a:t>I don’t even have impostor syndrome.</a:t>
            </a:r>
            <a:r>
              <a:rPr lang="en-US" sz="2000" dirty="0">
                <a:solidFill>
                  <a:srgbClr val="303036"/>
                </a:solidFill>
                <a:latin typeface="Verlag A"/>
              </a:rPr>
              <a:t> </a:t>
            </a:r>
          </a:p>
          <a:p>
            <a:r>
              <a:rPr lang="en-US" sz="2000" dirty="0">
                <a:solidFill>
                  <a:srgbClr val="303036"/>
                </a:solidFill>
                <a:latin typeface="Verlag A"/>
              </a:rPr>
              <a:t>That’s how bad my impostor syndrome is.</a:t>
            </a:r>
            <a:endParaRPr lang="en-US" sz="2000" dirty="0"/>
          </a:p>
        </p:txBody>
      </p:sp>
      <p:sp>
        <p:nvSpPr>
          <p:cNvPr id="6" name="Rectangle 5"/>
          <p:cNvSpPr/>
          <p:nvPr/>
        </p:nvSpPr>
        <p:spPr>
          <a:xfrm>
            <a:off x="2895600" y="2049743"/>
            <a:ext cx="7912100" cy="1323439"/>
          </a:xfrm>
          <a:prstGeom prst="rect">
            <a:avLst/>
          </a:prstGeom>
        </p:spPr>
        <p:txBody>
          <a:bodyPr wrap="square">
            <a:spAutoFit/>
          </a:bodyPr>
          <a:lstStyle/>
          <a:p>
            <a:r>
              <a:rPr lang="en-US" sz="2000" i="1" dirty="0">
                <a:solidFill>
                  <a:srgbClr val="303036"/>
                </a:solidFill>
                <a:latin typeface="Verlag A"/>
              </a:rPr>
              <a:t>[following a series of quotes from women on imposter syndrome]</a:t>
            </a:r>
            <a:endParaRPr lang="en-US" sz="2000" dirty="0">
              <a:solidFill>
                <a:srgbClr val="303036"/>
              </a:solidFill>
              <a:latin typeface="Verlag A"/>
            </a:endParaRPr>
          </a:p>
          <a:p>
            <a:r>
              <a:rPr lang="en-US" sz="2000" dirty="0">
                <a:solidFill>
                  <a:srgbClr val="303036"/>
                </a:solidFill>
                <a:latin typeface="Verlag A"/>
              </a:rPr>
              <a:t>Apparently this is mostly a problem for women. </a:t>
            </a:r>
          </a:p>
          <a:p>
            <a:r>
              <a:rPr lang="en-US" sz="2000" dirty="0">
                <a:solidFill>
                  <a:srgbClr val="303036"/>
                </a:solidFill>
                <a:latin typeface="Verlag A"/>
              </a:rPr>
              <a:t>I don’t buy that though. </a:t>
            </a:r>
          </a:p>
          <a:p>
            <a:r>
              <a:rPr lang="en-US" sz="2000" dirty="0">
                <a:solidFill>
                  <a:srgbClr val="303036"/>
                </a:solidFill>
                <a:latin typeface="Verlag A"/>
              </a:rPr>
              <a:t>I think that guys just won’t talk about it. </a:t>
            </a:r>
            <a:endParaRPr lang="en-US" sz="2000" dirty="0"/>
          </a:p>
        </p:txBody>
      </p:sp>
      <p:sp>
        <p:nvSpPr>
          <p:cNvPr id="7" name="Rectangle 6"/>
          <p:cNvSpPr/>
          <p:nvPr/>
        </p:nvSpPr>
        <p:spPr>
          <a:xfrm>
            <a:off x="5524500" y="3693900"/>
            <a:ext cx="6413500" cy="1631216"/>
          </a:xfrm>
          <a:prstGeom prst="rect">
            <a:avLst/>
          </a:prstGeom>
        </p:spPr>
        <p:txBody>
          <a:bodyPr wrap="square">
            <a:spAutoFit/>
          </a:bodyPr>
          <a:lstStyle/>
          <a:p>
            <a:r>
              <a:rPr lang="en-US" sz="2000" dirty="0">
                <a:solidFill>
                  <a:srgbClr val="303036"/>
                </a:solidFill>
                <a:latin typeface="Verlag A"/>
              </a:rPr>
              <a:t>You are growing into something different. </a:t>
            </a:r>
          </a:p>
          <a:p>
            <a:r>
              <a:rPr lang="en-US" sz="2000" dirty="0">
                <a:solidFill>
                  <a:srgbClr val="303036"/>
                </a:solidFill>
                <a:latin typeface="Verlag A"/>
              </a:rPr>
              <a:t>You are getting better. </a:t>
            </a:r>
          </a:p>
          <a:p>
            <a:r>
              <a:rPr lang="en-US" sz="2000" dirty="0">
                <a:solidFill>
                  <a:srgbClr val="303036"/>
                </a:solidFill>
                <a:latin typeface="Verlag A"/>
              </a:rPr>
              <a:t>How? </a:t>
            </a:r>
          </a:p>
          <a:p>
            <a:r>
              <a:rPr lang="en-US" sz="2000" dirty="0">
                <a:solidFill>
                  <a:srgbClr val="303036"/>
                </a:solidFill>
                <a:latin typeface="Verlag A"/>
              </a:rPr>
              <a:t>By trying to do something better than you actually can. </a:t>
            </a:r>
          </a:p>
          <a:p>
            <a:r>
              <a:rPr lang="en-US" sz="2000" dirty="0">
                <a:solidFill>
                  <a:srgbClr val="303036"/>
                </a:solidFill>
                <a:latin typeface="Verlag A"/>
              </a:rPr>
              <a:t>That’s not a lie, that’s valor.</a:t>
            </a:r>
            <a:endParaRPr lang="en-US" sz="2000" dirty="0"/>
          </a:p>
        </p:txBody>
      </p:sp>
    </p:spTree>
    <p:extLst>
      <p:ext uri="{BB962C8B-B14F-4D97-AF65-F5344CB8AC3E}">
        <p14:creationId xmlns:p14="http://schemas.microsoft.com/office/powerpoint/2010/main" val="154859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500"/>
                                        <p:tgtEl>
                                          <p:spTgt spid="6">
                                            <p:txEl>
                                              <p:pRg st="3" end="3"/>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500"/>
                                        <p:tgtEl>
                                          <p:spTgt spid="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fade">
                                      <p:cBhvr>
                                        <p:cTn id="41" dur="500"/>
                                        <p:tgtEl>
                                          <p:spTgt spid="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txEl>
                                              <p:pRg st="1" end="1"/>
                                            </p:txEl>
                                          </p:spTgt>
                                        </p:tgtEl>
                                        <p:attrNameLst>
                                          <p:attrName>style.visibility</p:attrName>
                                        </p:attrNameLst>
                                      </p:cBhvr>
                                      <p:to>
                                        <p:strVal val="visible"/>
                                      </p:to>
                                    </p:set>
                                    <p:animEffect transition="in" filter="fade">
                                      <p:cBhvr>
                                        <p:cTn id="46" dur="500"/>
                                        <p:tgtEl>
                                          <p:spTgt spid="7">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animEffect transition="in" filter="fade">
                                      <p:cBhvr>
                                        <p:cTn id="51" dur="500"/>
                                        <p:tgtEl>
                                          <p:spTgt spid="7">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txEl>
                                              <p:pRg st="3" end="3"/>
                                            </p:txEl>
                                          </p:spTgt>
                                        </p:tgtEl>
                                        <p:attrNameLst>
                                          <p:attrName>style.visibility</p:attrName>
                                        </p:attrNameLst>
                                      </p:cBhvr>
                                      <p:to>
                                        <p:strVal val="visible"/>
                                      </p:to>
                                    </p:set>
                                    <p:animEffect transition="in" filter="fade">
                                      <p:cBhvr>
                                        <p:cTn id="56" dur="500"/>
                                        <p:tgtEl>
                                          <p:spTgt spid="7">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Effect transition="in" filter="fade">
                                      <p:cBhvr>
                                        <p:cTn id="61"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uthenticity hoax"/>
          <p:cNvPicPr>
            <a:picLocks noChangeAspect="1" noChangeArrowheads="1"/>
          </p:cNvPicPr>
          <p:nvPr/>
        </p:nvPicPr>
        <p:blipFill rotWithShape="1">
          <a:blip r:embed="rId2">
            <a:extLst>
              <a:ext uri="{28A0092B-C50C-407E-A947-70E740481C1C}">
                <a14:useLocalDpi xmlns:a14="http://schemas.microsoft.com/office/drawing/2010/main" val="0"/>
              </a:ext>
            </a:extLst>
          </a:blip>
          <a:srcRect t="1168" r="1115" b="-1"/>
          <a:stretch/>
        </p:blipFill>
        <p:spPr bwMode="auto">
          <a:xfrm>
            <a:off x="0" y="3363310"/>
            <a:ext cx="5864772" cy="34946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187700" y="5645835"/>
            <a:ext cx="8750300" cy="369332"/>
          </a:xfrm>
          <a:prstGeom prst="rect">
            <a:avLst/>
          </a:prstGeom>
        </p:spPr>
        <p:txBody>
          <a:bodyPr wrap="square">
            <a:spAutoFit/>
          </a:bodyPr>
          <a:lstStyle/>
          <a:p>
            <a:pPr algn="r"/>
            <a:r>
              <a:rPr lang="en-US" dirty="0"/>
              <a:t>http://startupbros.com/21-ways-overcome-impostor-syndrome/</a:t>
            </a:r>
          </a:p>
        </p:txBody>
      </p:sp>
      <p:sp>
        <p:nvSpPr>
          <p:cNvPr id="5" name="Rectangle 4"/>
          <p:cNvSpPr/>
          <p:nvPr/>
        </p:nvSpPr>
        <p:spPr>
          <a:xfrm>
            <a:off x="950452" y="1041118"/>
            <a:ext cx="7150100" cy="707886"/>
          </a:xfrm>
          <a:prstGeom prst="rect">
            <a:avLst/>
          </a:prstGeom>
        </p:spPr>
        <p:txBody>
          <a:bodyPr wrap="square">
            <a:spAutoFit/>
          </a:bodyPr>
          <a:lstStyle/>
          <a:p>
            <a:r>
              <a:rPr lang="en-US" sz="2000" i="1" dirty="0">
                <a:solidFill>
                  <a:srgbClr val="303036"/>
                </a:solidFill>
                <a:latin typeface="Verlag A"/>
              </a:rPr>
              <a:t>I don’t even have impostor syndrome.</a:t>
            </a:r>
            <a:r>
              <a:rPr lang="en-US" sz="2000" dirty="0">
                <a:solidFill>
                  <a:srgbClr val="303036"/>
                </a:solidFill>
                <a:latin typeface="Verlag A"/>
              </a:rPr>
              <a:t> </a:t>
            </a:r>
          </a:p>
          <a:p>
            <a:r>
              <a:rPr lang="en-US" sz="2000" dirty="0">
                <a:solidFill>
                  <a:srgbClr val="303036"/>
                </a:solidFill>
                <a:latin typeface="Verlag A"/>
              </a:rPr>
              <a:t>That’s how bad my impostor syndrome is.</a:t>
            </a:r>
            <a:endParaRPr lang="en-US" sz="2000" dirty="0"/>
          </a:p>
        </p:txBody>
      </p:sp>
      <p:sp>
        <p:nvSpPr>
          <p:cNvPr id="7" name="Rectangle 6"/>
          <p:cNvSpPr/>
          <p:nvPr/>
        </p:nvSpPr>
        <p:spPr>
          <a:xfrm>
            <a:off x="4777249" y="2450434"/>
            <a:ext cx="6413500" cy="1631216"/>
          </a:xfrm>
          <a:prstGeom prst="rect">
            <a:avLst/>
          </a:prstGeom>
        </p:spPr>
        <p:txBody>
          <a:bodyPr wrap="square">
            <a:spAutoFit/>
          </a:bodyPr>
          <a:lstStyle/>
          <a:p>
            <a:r>
              <a:rPr lang="en-US" sz="2000" dirty="0">
                <a:solidFill>
                  <a:srgbClr val="303036"/>
                </a:solidFill>
                <a:latin typeface="Verlag A"/>
              </a:rPr>
              <a:t>You are growing into something different. </a:t>
            </a:r>
          </a:p>
          <a:p>
            <a:r>
              <a:rPr lang="en-US" sz="2000" dirty="0">
                <a:solidFill>
                  <a:srgbClr val="303036"/>
                </a:solidFill>
                <a:latin typeface="Verlag A"/>
              </a:rPr>
              <a:t>You are getting better. </a:t>
            </a:r>
          </a:p>
          <a:p>
            <a:r>
              <a:rPr lang="en-US" sz="2000" dirty="0">
                <a:solidFill>
                  <a:srgbClr val="303036"/>
                </a:solidFill>
                <a:latin typeface="Verlag A"/>
              </a:rPr>
              <a:t>How? </a:t>
            </a:r>
          </a:p>
          <a:p>
            <a:r>
              <a:rPr lang="en-US" sz="2000" dirty="0">
                <a:solidFill>
                  <a:srgbClr val="303036"/>
                </a:solidFill>
                <a:latin typeface="Verlag A"/>
              </a:rPr>
              <a:t>By trying to do something better than you actually can. </a:t>
            </a:r>
          </a:p>
          <a:p>
            <a:r>
              <a:rPr lang="en-US" sz="2000" dirty="0">
                <a:solidFill>
                  <a:srgbClr val="303036"/>
                </a:solidFill>
                <a:latin typeface="Verlag A"/>
              </a:rPr>
              <a:t>That’s not a lie, that’s valor.</a:t>
            </a:r>
            <a:endParaRPr lang="en-US" sz="2000" dirty="0"/>
          </a:p>
        </p:txBody>
      </p:sp>
    </p:spTree>
    <p:extLst>
      <p:ext uri="{BB962C8B-B14F-4D97-AF65-F5344CB8AC3E}">
        <p14:creationId xmlns:p14="http://schemas.microsoft.com/office/powerpoint/2010/main" val="73119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eclipsecon.org/na2015/sites/default/files/bio_denisejacobs_tedxrm.jpg"/>
          <p:cNvPicPr>
            <a:picLocks noChangeAspect="1" noChangeArrowheads="1"/>
          </p:cNvPicPr>
          <p:nvPr/>
        </p:nvPicPr>
        <p:blipFill rotWithShape="1">
          <a:blip r:embed="rId2">
            <a:extLst>
              <a:ext uri="{28A0092B-C50C-407E-A947-70E740481C1C}">
                <a14:useLocalDpi xmlns:a14="http://schemas.microsoft.com/office/drawing/2010/main" val="0"/>
              </a:ext>
            </a:extLst>
          </a:blip>
          <a:srcRect l="14512"/>
          <a:stretch/>
        </p:blipFill>
        <p:spPr bwMode="auto">
          <a:xfrm>
            <a:off x="6207125" y="1609725"/>
            <a:ext cx="5984875" cy="5248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69900" y="2360136"/>
            <a:ext cx="5283200" cy="2677656"/>
          </a:xfrm>
          <a:prstGeom prst="rect">
            <a:avLst/>
          </a:prstGeom>
        </p:spPr>
        <p:txBody>
          <a:bodyPr wrap="square">
            <a:spAutoFit/>
          </a:bodyPr>
          <a:lstStyle/>
          <a:p>
            <a:pPr marL="285750" indent="-285750">
              <a:buFont typeface="Arial" panose="020B0604020202020204" pitchFamily="34" charset="0"/>
              <a:buChar char="•"/>
            </a:pPr>
            <a:r>
              <a:rPr lang="en-US" sz="2400" dirty="0"/>
              <a:t>Identify and quiet the insidious voice in your head of your Inner Critic</a:t>
            </a:r>
          </a:p>
          <a:p>
            <a:pPr marL="285750" indent="-285750">
              <a:buFont typeface="Arial" panose="020B0604020202020204" pitchFamily="34" charset="0"/>
              <a:buChar char="•"/>
            </a:pPr>
            <a:r>
              <a:rPr lang="en-US" sz="2400" dirty="0"/>
              <a:t>Conquer Imposter Syndrome</a:t>
            </a:r>
          </a:p>
          <a:p>
            <a:pPr marL="285750" indent="-285750">
              <a:buFont typeface="Arial" panose="020B0604020202020204" pitchFamily="34" charset="0"/>
              <a:buChar char="•"/>
            </a:pPr>
            <a:r>
              <a:rPr lang="en-US" sz="2400" dirty="0"/>
              <a:t>Disarm the evil twins of perfectionism and procrastination</a:t>
            </a:r>
          </a:p>
          <a:p>
            <a:pPr marL="285750" indent="-285750">
              <a:buFont typeface="Arial" panose="020B0604020202020204" pitchFamily="34" charset="0"/>
              <a:buChar char="•"/>
            </a:pPr>
            <a:r>
              <a:rPr lang="en-US" sz="2400" dirty="0"/>
              <a:t>Free yourself from comparisons, overwhelm, and self-sabotage</a:t>
            </a:r>
          </a:p>
        </p:txBody>
      </p:sp>
      <p:sp>
        <p:nvSpPr>
          <p:cNvPr id="5" name="Title 4"/>
          <p:cNvSpPr>
            <a:spLocks noGrp="1"/>
          </p:cNvSpPr>
          <p:nvPr>
            <p:ph type="title"/>
          </p:nvPr>
        </p:nvSpPr>
        <p:spPr>
          <a:xfrm>
            <a:off x="355600" y="284162"/>
            <a:ext cx="10515600" cy="1325563"/>
          </a:xfrm>
        </p:spPr>
        <p:txBody>
          <a:bodyPr/>
          <a:lstStyle/>
          <a:p>
            <a:r>
              <a:rPr lang="en-US" i="1" dirty="0"/>
              <a:t>Banish Your Inner Critic </a:t>
            </a:r>
            <a:r>
              <a:rPr lang="en-US" sz="2800" dirty="0"/>
              <a:t>– Coming in 2017 by Denise Jacobs</a:t>
            </a:r>
            <a:endParaRPr lang="en-US" dirty="0"/>
          </a:p>
        </p:txBody>
      </p:sp>
      <p:sp>
        <p:nvSpPr>
          <p:cNvPr id="2" name="TextBox 1"/>
          <p:cNvSpPr txBox="1"/>
          <p:nvPr/>
        </p:nvSpPr>
        <p:spPr>
          <a:xfrm>
            <a:off x="3545151" y="6127531"/>
            <a:ext cx="2434962" cy="369332"/>
          </a:xfrm>
          <a:prstGeom prst="rect">
            <a:avLst/>
          </a:prstGeom>
          <a:noFill/>
        </p:spPr>
        <p:txBody>
          <a:bodyPr wrap="none" rtlCol="0">
            <a:spAutoFit/>
          </a:bodyPr>
          <a:lstStyle/>
          <a:p>
            <a:r>
              <a:rPr lang="en-US" dirty="0"/>
              <a:t>www.DeniseJacobs.com</a:t>
            </a:r>
          </a:p>
        </p:txBody>
      </p:sp>
    </p:spTree>
    <p:extLst>
      <p:ext uri="{BB962C8B-B14F-4D97-AF65-F5344CB8AC3E}">
        <p14:creationId xmlns:p14="http://schemas.microsoft.com/office/powerpoint/2010/main" val="1898796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5FB1D-2AF8-48EB-AFBF-12E615EF0DD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9CCA0AB-AA30-4CDF-B083-B6FFE876E7C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19200" y="381000"/>
            <a:ext cx="9753600" cy="6477000"/>
          </a:xfrm>
          <a:prstGeom prst="rect">
            <a:avLst/>
          </a:prstGeom>
        </p:spPr>
      </p:pic>
    </p:spTree>
    <p:extLst>
      <p:ext uri="{BB962C8B-B14F-4D97-AF65-F5344CB8AC3E}">
        <p14:creationId xmlns:p14="http://schemas.microsoft.com/office/powerpoint/2010/main" val="3952096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B5EA81-F065-4F6C-99F4-8545F584F5D5}"/>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59A744BD-C4B5-4BD8-9704-9B0BA2ACDE01}"/>
              </a:ext>
            </a:extLst>
          </p:cNvPr>
          <p:cNvSpPr>
            <a:spLocks noGrp="1"/>
          </p:cNvSpPr>
          <p:nvPr>
            <p:ph sz="half" idx="1"/>
          </p:nvPr>
        </p:nvSpPr>
        <p:spPr/>
        <p:txBody>
          <a:bodyPr/>
          <a:lstStyle/>
          <a:p>
            <a:r>
              <a:rPr lang="en-US" dirty="0"/>
              <a:t>Too much confidence</a:t>
            </a:r>
          </a:p>
          <a:p>
            <a:pPr lvl="1"/>
            <a:r>
              <a:rPr lang="en-US" dirty="0"/>
              <a:t>You aren’t learning</a:t>
            </a:r>
          </a:p>
          <a:p>
            <a:pPr lvl="1"/>
            <a:r>
              <a:rPr lang="en-US" dirty="0"/>
              <a:t>You’re a jerk</a:t>
            </a:r>
          </a:p>
          <a:p>
            <a:pPr lvl="1"/>
            <a:r>
              <a:rPr lang="en-US" dirty="0"/>
              <a:t>Blocking other people’s full selves</a:t>
            </a:r>
          </a:p>
        </p:txBody>
      </p:sp>
      <p:sp>
        <p:nvSpPr>
          <p:cNvPr id="7" name="Content Placeholder 6">
            <a:extLst>
              <a:ext uri="{FF2B5EF4-FFF2-40B4-BE49-F238E27FC236}">
                <a16:creationId xmlns:a16="http://schemas.microsoft.com/office/drawing/2014/main" id="{D65C877B-8440-4F23-B367-81C2F666D283}"/>
              </a:ext>
            </a:extLst>
          </p:cNvPr>
          <p:cNvSpPr>
            <a:spLocks noGrp="1"/>
          </p:cNvSpPr>
          <p:nvPr>
            <p:ph sz="half" idx="2"/>
          </p:nvPr>
        </p:nvSpPr>
        <p:spPr/>
        <p:txBody>
          <a:bodyPr/>
          <a:lstStyle/>
          <a:p>
            <a:r>
              <a:rPr lang="en-US" dirty="0"/>
              <a:t>Imposter Syndrome</a:t>
            </a:r>
          </a:p>
          <a:p>
            <a:pPr lvl="1"/>
            <a:r>
              <a:rPr lang="en-US" dirty="0"/>
              <a:t>You aren’t learning</a:t>
            </a:r>
          </a:p>
          <a:p>
            <a:pPr lvl="1"/>
            <a:r>
              <a:rPr lang="en-US" dirty="0"/>
              <a:t>Not contributing your full self</a:t>
            </a:r>
          </a:p>
        </p:txBody>
      </p:sp>
      <p:cxnSp>
        <p:nvCxnSpPr>
          <p:cNvPr id="4" name="Straight Connector 3">
            <a:extLst>
              <a:ext uri="{FF2B5EF4-FFF2-40B4-BE49-F238E27FC236}">
                <a16:creationId xmlns:a16="http://schemas.microsoft.com/office/drawing/2014/main" id="{F001297D-EC74-4D03-920C-6DA735D76101}"/>
              </a:ext>
            </a:extLst>
          </p:cNvPr>
          <p:cNvCxnSpPr/>
          <p:nvPr/>
        </p:nvCxnSpPr>
        <p:spPr>
          <a:xfrm>
            <a:off x="6096000" y="1197033"/>
            <a:ext cx="0" cy="4926676"/>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002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2292" y="3074275"/>
            <a:ext cx="3585915" cy="2551313"/>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7" y="3074275"/>
            <a:ext cx="3585915" cy="25513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371989" y="1558394"/>
            <a:ext cx="2469896" cy="1740290"/>
          </a:xfrm>
          <a:prstGeom prst="rect">
            <a:avLst/>
          </a:prstGeom>
          <a:scene3d>
            <a:camera prst="isometricOffAxis1Right"/>
            <a:lightRig rig="threePt" dir="t"/>
          </a:scene3d>
        </p:spPr>
      </p:pic>
      <p:pic>
        <p:nvPicPr>
          <p:cNvPr id="9" name="Picture 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2160" y="1229360"/>
            <a:ext cx="3210560" cy="2069324"/>
          </a:xfrm>
          <a:prstGeom prst="rect">
            <a:avLst/>
          </a:prstGeom>
          <a:scene3d>
            <a:camera prst="orthographicFront">
              <a:rot lat="720000" lon="1980000" rev="0"/>
            </a:camera>
            <a:lightRig rig="threePt" dir="t"/>
          </a:scene3d>
        </p:spPr>
      </p:pic>
    </p:spTree>
    <p:extLst>
      <p:ext uri="{BB962C8B-B14F-4D97-AF65-F5344CB8AC3E}">
        <p14:creationId xmlns:p14="http://schemas.microsoft.com/office/powerpoint/2010/main" val="171249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Effect transition="in" filter="fade">
                                      <p:cBhvr>
                                        <p:cTn id="23" dur="1000"/>
                                        <p:tgtEl>
                                          <p:spTgt spid="11"/>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Effect transition="in" filter="fade">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198" y="5849035"/>
            <a:ext cx="7756635" cy="369332"/>
          </a:xfrm>
          <a:prstGeom prst="rect">
            <a:avLst/>
          </a:prstGeom>
        </p:spPr>
        <p:txBody>
          <a:bodyPr wrap="square">
            <a:spAutoFit/>
          </a:bodyPr>
          <a:lstStyle/>
          <a:p>
            <a:r>
              <a:rPr lang="en-US" dirty="0"/>
              <a:t>http://sethgodin.typepad.com/seths_blog/2016/07/empathy-is-difficult.html</a:t>
            </a:r>
          </a:p>
        </p:txBody>
      </p:sp>
      <p:sp>
        <p:nvSpPr>
          <p:cNvPr id="5" name="Rectangle 4"/>
          <p:cNvSpPr/>
          <p:nvPr/>
        </p:nvSpPr>
        <p:spPr>
          <a:xfrm>
            <a:off x="2259724" y="1140622"/>
            <a:ext cx="8092966" cy="4154984"/>
          </a:xfrm>
          <a:prstGeom prst="rect">
            <a:avLst/>
          </a:prstGeom>
        </p:spPr>
        <p:txBody>
          <a:bodyPr wrap="square">
            <a:spAutoFit/>
          </a:bodyPr>
          <a:lstStyle/>
          <a:p>
            <a:r>
              <a:rPr lang="en-US" sz="2400" dirty="0"/>
              <a:t>Empathy is difficult</a:t>
            </a:r>
          </a:p>
          <a:p>
            <a:r>
              <a:rPr lang="en-US" sz="2400" dirty="0"/>
              <a:t>If you believed what he believes, </a:t>
            </a:r>
          </a:p>
          <a:p>
            <a:r>
              <a:rPr lang="en-US" sz="2400" dirty="0"/>
              <a:t>you'd do precisely what he's doing.</a:t>
            </a:r>
          </a:p>
          <a:p>
            <a:endParaRPr lang="en-US" sz="2400" dirty="0"/>
          </a:p>
          <a:p>
            <a:r>
              <a:rPr lang="en-US" sz="2400" dirty="0"/>
              <a:t>Think about that for a second. </a:t>
            </a:r>
          </a:p>
          <a:p>
            <a:r>
              <a:rPr lang="en-US" sz="2400" dirty="0"/>
              <a:t>People act based on the way they see the world. </a:t>
            </a:r>
          </a:p>
          <a:p>
            <a:r>
              <a:rPr lang="en-US" sz="2400" dirty="0"/>
              <a:t>Every single time.</a:t>
            </a:r>
          </a:p>
          <a:p>
            <a:endParaRPr lang="en-US" sz="2400" dirty="0"/>
          </a:p>
          <a:p>
            <a:r>
              <a:rPr lang="en-US" sz="2400" dirty="0"/>
              <a:t>Understanding someone else's story is hard, </a:t>
            </a:r>
          </a:p>
          <a:p>
            <a:r>
              <a:rPr lang="en-US" sz="2400" dirty="0"/>
              <a:t>a job that's never complete, </a:t>
            </a:r>
          </a:p>
          <a:p>
            <a:r>
              <a:rPr lang="en-US" sz="2400" dirty="0"/>
              <a:t>but it's worth the effort.</a:t>
            </a:r>
          </a:p>
        </p:txBody>
      </p:sp>
    </p:spTree>
    <p:extLst>
      <p:ext uri="{BB962C8B-B14F-4D97-AF65-F5344CB8AC3E}">
        <p14:creationId xmlns:p14="http://schemas.microsoft.com/office/powerpoint/2010/main" val="351266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198" y="5849035"/>
            <a:ext cx="7756635" cy="369332"/>
          </a:xfrm>
          <a:prstGeom prst="rect">
            <a:avLst/>
          </a:prstGeom>
        </p:spPr>
        <p:txBody>
          <a:bodyPr wrap="square">
            <a:spAutoFit/>
          </a:bodyPr>
          <a:lstStyle/>
          <a:p>
            <a:r>
              <a:rPr lang="en-US" dirty="0"/>
              <a:t>http://sethgodin.typepad.com/seths_blog/2016/07/empathy-is-difficult.html</a:t>
            </a:r>
          </a:p>
        </p:txBody>
      </p:sp>
      <p:sp>
        <p:nvSpPr>
          <p:cNvPr id="5" name="Rectangle 4"/>
          <p:cNvSpPr/>
          <p:nvPr/>
        </p:nvSpPr>
        <p:spPr>
          <a:xfrm>
            <a:off x="2259724" y="1140622"/>
            <a:ext cx="8092966" cy="4154984"/>
          </a:xfrm>
          <a:prstGeom prst="rect">
            <a:avLst/>
          </a:prstGeom>
        </p:spPr>
        <p:txBody>
          <a:bodyPr wrap="square">
            <a:spAutoFit/>
          </a:bodyPr>
          <a:lstStyle/>
          <a:p>
            <a:r>
              <a:rPr lang="en-US" sz="2400" dirty="0"/>
              <a:t>Empathy is difficult</a:t>
            </a:r>
          </a:p>
          <a:p>
            <a:r>
              <a:rPr lang="en-US" sz="2400" dirty="0"/>
              <a:t>If you believed what he believes, </a:t>
            </a:r>
          </a:p>
          <a:p>
            <a:r>
              <a:rPr lang="en-US" sz="2400" dirty="0"/>
              <a:t>you'd do precisely what he's doing.</a:t>
            </a:r>
          </a:p>
          <a:p>
            <a:endParaRPr lang="en-US" sz="2400" dirty="0"/>
          </a:p>
          <a:p>
            <a:r>
              <a:rPr lang="en-US" sz="2400" dirty="0"/>
              <a:t>Think about that for a second. </a:t>
            </a:r>
          </a:p>
          <a:p>
            <a:r>
              <a:rPr lang="en-US" sz="2400" dirty="0"/>
              <a:t>People act based on the way they see the world. </a:t>
            </a:r>
          </a:p>
          <a:p>
            <a:r>
              <a:rPr lang="en-US" sz="2400" dirty="0"/>
              <a:t>Every single time.</a:t>
            </a:r>
          </a:p>
          <a:p>
            <a:endParaRPr lang="en-US" sz="2400" dirty="0"/>
          </a:p>
          <a:p>
            <a:r>
              <a:rPr lang="en-US" sz="2400" dirty="0"/>
              <a:t>Understanding someone else's story is hard, </a:t>
            </a:r>
          </a:p>
          <a:p>
            <a:r>
              <a:rPr lang="en-US" sz="2400" dirty="0"/>
              <a:t>a job that's never complete, </a:t>
            </a:r>
          </a:p>
          <a:p>
            <a:r>
              <a:rPr lang="en-US" sz="2400" dirty="0"/>
              <a:t>but it's worth the effort.</a:t>
            </a:r>
          </a:p>
        </p:txBody>
      </p:sp>
      <p:sp>
        <p:nvSpPr>
          <p:cNvPr id="6" name="Rectangle 5">
            <a:extLst>
              <a:ext uri="{FF2B5EF4-FFF2-40B4-BE49-F238E27FC236}">
                <a16:creationId xmlns:a16="http://schemas.microsoft.com/office/drawing/2014/main" id="{0D7D7878-F311-46EA-85D6-A0D9BD70BD36}"/>
              </a:ext>
            </a:extLst>
          </p:cNvPr>
          <p:cNvSpPr/>
          <p:nvPr/>
        </p:nvSpPr>
        <p:spPr>
          <a:xfrm rot="21427962">
            <a:off x="2884756" y="3190582"/>
            <a:ext cx="7022519" cy="1175388"/>
          </a:xfrm>
          <a:prstGeom prst="rect">
            <a:avLst/>
          </a:prstGeom>
          <a:solidFill>
            <a:schemeClr val="bg1">
              <a:lumMod val="95000"/>
            </a:schemeClr>
          </a:solidFill>
          <a:ln>
            <a:solidFill>
              <a:schemeClr val="accent1"/>
            </a:solidFill>
          </a:ln>
          <a:effectLst>
            <a:outerShdw blurRad="76200" dist="152400" dir="2700000" algn="tl" rotWithShape="0">
              <a:prstClr val="black">
                <a:alpha val="40000"/>
              </a:prstClr>
            </a:outerShdw>
          </a:effectLst>
        </p:spPr>
        <p:txBody>
          <a:bodyPr vert="horz" lIns="91440" tIns="45720" rIns="91440" bIns="45720" rtlCol="0">
            <a:normAutofit/>
          </a:bodyPr>
          <a:lstStyle/>
          <a:p>
            <a:pPr algn="ctr"/>
            <a:r>
              <a:rPr lang="en-US" sz="2800" b="1" dirty="0">
                <a:solidFill>
                  <a:schemeClr val="accent2">
                    <a:lumMod val="50000"/>
                  </a:schemeClr>
                </a:solidFill>
                <a:latin typeface="Forte" panose="03060902040502070203" pitchFamily="66" charset="0"/>
              </a:rPr>
              <a:t>Assume everyone around you is </a:t>
            </a:r>
            <a:br>
              <a:rPr lang="en-US" sz="2800" b="1" dirty="0">
                <a:solidFill>
                  <a:schemeClr val="accent2">
                    <a:lumMod val="50000"/>
                  </a:schemeClr>
                </a:solidFill>
                <a:latin typeface="Forte" panose="03060902040502070203" pitchFamily="66" charset="0"/>
              </a:rPr>
            </a:br>
            <a:r>
              <a:rPr lang="en-US" sz="2800" b="1" dirty="0">
                <a:solidFill>
                  <a:schemeClr val="accent2">
                    <a:lumMod val="50000"/>
                  </a:schemeClr>
                </a:solidFill>
                <a:latin typeface="Forte" panose="03060902040502070203" pitchFamily="66" charset="0"/>
              </a:rPr>
              <a:t>sincerely trying to do the best thing</a:t>
            </a:r>
          </a:p>
        </p:txBody>
      </p:sp>
    </p:spTree>
    <p:extLst>
      <p:ext uri="{BB962C8B-B14F-4D97-AF65-F5344CB8AC3E}">
        <p14:creationId xmlns:p14="http://schemas.microsoft.com/office/powerpoint/2010/main" val="45696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6F5E46-44FA-46A9-A154-E00C68C095A4}"/>
              </a:ext>
            </a:extLst>
          </p:cNvPr>
          <p:cNvSpPr txBox="1"/>
          <p:nvPr/>
        </p:nvSpPr>
        <p:spPr>
          <a:xfrm>
            <a:off x="2375022" y="2961746"/>
            <a:ext cx="8159973" cy="810846"/>
          </a:xfrm>
          <a:prstGeom prst="rect">
            <a:avLst/>
          </a:prstGeom>
          <a:solidFill>
            <a:schemeClr val="bg1">
              <a:lumMod val="95000"/>
            </a:schemeClr>
          </a:solidFill>
          <a:ln>
            <a:solidFill>
              <a:schemeClr val="accent1"/>
            </a:solidFill>
          </a:ln>
          <a:effectLst>
            <a:outerShdw blurRad="76200" dist="1524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defPPr>
              <a:defRPr lang="en-US"/>
            </a:defPPr>
            <a:lvl1pPr algn="ctr">
              <a:defRPr sz="2800" b="1">
                <a:solidFill>
                  <a:schemeClr val="accent2">
                    <a:lumMod val="50000"/>
                  </a:schemeClr>
                </a:solidFill>
                <a:latin typeface="Forte" panose="03060902040502070203" pitchFamily="66" charset="0"/>
              </a:defRPr>
            </a:lvl1pPr>
          </a:lstStyle>
          <a:p>
            <a:r>
              <a:rPr lang="en-US" sz="3600" dirty="0"/>
              <a:t>None of us are as smart as all of us</a:t>
            </a:r>
          </a:p>
        </p:txBody>
      </p:sp>
    </p:spTree>
    <p:extLst>
      <p:ext uri="{BB962C8B-B14F-4D97-AF65-F5344CB8AC3E}">
        <p14:creationId xmlns:p14="http://schemas.microsoft.com/office/powerpoint/2010/main" val="3903760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0212E-16E4-4CA4-BDDD-2942B2BC888B}"/>
              </a:ext>
            </a:extLst>
          </p:cNvPr>
          <p:cNvSpPr>
            <a:spLocks noGrp="1"/>
          </p:cNvSpPr>
          <p:nvPr>
            <p:ph type="title"/>
          </p:nvPr>
        </p:nvSpPr>
        <p:spPr/>
        <p:txBody>
          <a:bodyPr/>
          <a:lstStyle/>
          <a:p>
            <a:r>
              <a:rPr lang="en-US" dirty="0"/>
              <a:t>Building the right thing</a:t>
            </a:r>
          </a:p>
        </p:txBody>
      </p:sp>
      <p:sp>
        <p:nvSpPr>
          <p:cNvPr id="4" name="Text Placeholder 3">
            <a:extLst>
              <a:ext uri="{FF2B5EF4-FFF2-40B4-BE49-F238E27FC236}">
                <a16:creationId xmlns:a16="http://schemas.microsoft.com/office/drawing/2014/main" id="{53E4152E-F7DF-4406-AFE5-DCAEA07FB1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2665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FD9EB9-8E58-4C20-8286-B7289C15D394}"/>
              </a:ext>
            </a:extLst>
          </p:cNvPr>
          <p:cNvSpPr>
            <a:spLocks noGrp="1"/>
          </p:cNvSpPr>
          <p:nvPr>
            <p:ph type="title"/>
          </p:nvPr>
        </p:nvSpPr>
        <p:spPr/>
        <p:txBody>
          <a:bodyPr/>
          <a:lstStyle/>
          <a:p>
            <a:r>
              <a:rPr lang="en-US" dirty="0"/>
              <a:t>Productivity</a:t>
            </a:r>
          </a:p>
        </p:txBody>
      </p:sp>
      <p:sp>
        <p:nvSpPr>
          <p:cNvPr id="4" name="Content Placeholder 3">
            <a:extLst>
              <a:ext uri="{FF2B5EF4-FFF2-40B4-BE49-F238E27FC236}">
                <a16:creationId xmlns:a16="http://schemas.microsoft.com/office/drawing/2014/main" id="{4B143057-DF53-45F5-BD17-6C75C1B5569C}"/>
              </a:ext>
            </a:extLst>
          </p:cNvPr>
          <p:cNvSpPr>
            <a:spLocks noGrp="1"/>
          </p:cNvSpPr>
          <p:nvPr>
            <p:ph idx="1"/>
          </p:nvPr>
        </p:nvSpPr>
        <p:spPr>
          <a:xfrm>
            <a:off x="1867592" y="1825625"/>
            <a:ext cx="5297979" cy="4351338"/>
          </a:xfrm>
        </p:spPr>
        <p:txBody>
          <a:bodyPr/>
          <a:lstStyle/>
          <a:p>
            <a:r>
              <a:rPr lang="en-US" dirty="0"/>
              <a:t>Effectiveness with language</a:t>
            </a:r>
          </a:p>
          <a:p>
            <a:r>
              <a:rPr lang="en-US" dirty="0"/>
              <a:t>Effectiveness with team</a:t>
            </a:r>
          </a:p>
          <a:p>
            <a:r>
              <a:rPr lang="en-US" dirty="0"/>
              <a:t>Building the right thing</a:t>
            </a:r>
          </a:p>
          <a:p>
            <a:r>
              <a:rPr lang="en-US" dirty="0"/>
              <a:t>Effectiveness with tools</a:t>
            </a:r>
          </a:p>
          <a:p>
            <a:r>
              <a:rPr lang="en-US" dirty="0"/>
              <a:t>Building in quality </a:t>
            </a:r>
          </a:p>
          <a:p>
            <a:endParaRPr lang="en-US" dirty="0"/>
          </a:p>
        </p:txBody>
      </p:sp>
    </p:spTree>
    <p:extLst>
      <p:ext uri="{BB962C8B-B14F-4D97-AF65-F5344CB8AC3E}">
        <p14:creationId xmlns:p14="http://schemas.microsoft.com/office/powerpoint/2010/main" val="3002387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spotifylabscom.files.wordpress.com/2014/03/spotify-engineering-culture-part1.jpeg"/>
          <p:cNvPicPr>
            <a:picLocks noChangeAspect="1" noChangeArrowheads="1"/>
          </p:cNvPicPr>
          <p:nvPr/>
        </p:nvPicPr>
        <p:blipFill rotWithShape="1">
          <a:blip r:embed="rId2">
            <a:extLst>
              <a:ext uri="{28A0092B-C50C-407E-A947-70E740481C1C}">
                <a14:useLocalDpi xmlns:a14="http://schemas.microsoft.com/office/drawing/2010/main" val="0"/>
              </a:ext>
            </a:extLst>
          </a:blip>
          <a:srcRect l="19552" t="37677" r="57882" b="32662"/>
          <a:stretch/>
        </p:blipFill>
        <p:spPr bwMode="auto">
          <a:xfrm>
            <a:off x="3384332" y="1132405"/>
            <a:ext cx="6758151" cy="4894622"/>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460658" y="493986"/>
            <a:ext cx="2766024" cy="5814763"/>
          </a:xfrm>
          <a:prstGeom prst="roundRect">
            <a:avLst>
              <a:gd name="adj" fmla="val 488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3200" dirty="0">
              <a:solidFill>
                <a:schemeClr val="bg1"/>
              </a:solidFill>
            </a:endParaRPr>
          </a:p>
        </p:txBody>
      </p:sp>
      <p:sp>
        <p:nvSpPr>
          <p:cNvPr id="3" name="TextBox 2"/>
          <p:cNvSpPr txBox="1"/>
          <p:nvPr/>
        </p:nvSpPr>
        <p:spPr>
          <a:xfrm>
            <a:off x="672663" y="2616537"/>
            <a:ext cx="1965434" cy="1569660"/>
          </a:xfrm>
          <a:prstGeom prst="rect">
            <a:avLst/>
          </a:prstGeom>
          <a:noFill/>
        </p:spPr>
        <p:txBody>
          <a:bodyPr wrap="square" rtlCol="0">
            <a:spAutoFit/>
          </a:bodyPr>
          <a:lstStyle/>
          <a:p>
            <a:r>
              <a:rPr lang="en-US" sz="3200" dirty="0">
                <a:solidFill>
                  <a:schemeClr val="bg1"/>
                </a:solidFill>
              </a:rPr>
              <a:t>Strive for the right goals</a:t>
            </a:r>
          </a:p>
        </p:txBody>
      </p:sp>
    </p:spTree>
    <p:extLst>
      <p:ext uri="{BB962C8B-B14F-4D97-AF65-F5344CB8AC3E}">
        <p14:creationId xmlns:p14="http://schemas.microsoft.com/office/powerpoint/2010/main" val="2751075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pollo spacecraft">
            <a:extLst>
              <a:ext uri="{FF2B5EF4-FFF2-40B4-BE49-F238E27FC236}">
                <a16:creationId xmlns:a16="http://schemas.microsoft.com/office/drawing/2014/main" id="{444D9307-ED58-4DAA-B1FC-A9B446516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0"/>
            <a:ext cx="10352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613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pollo spacecraft">
            <a:extLst>
              <a:ext uri="{FF2B5EF4-FFF2-40B4-BE49-F238E27FC236}">
                <a16:creationId xmlns:a16="http://schemas.microsoft.com/office/drawing/2014/main" id="{25DA9FE8-AC3A-4295-AF8E-2CDD3D1A6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42" y="1334453"/>
            <a:ext cx="9766934" cy="48834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C44FEDE-2EEC-4A44-8BBC-E45DD1844381}"/>
              </a:ext>
            </a:extLst>
          </p:cNvPr>
          <p:cNvSpPr>
            <a:spLocks noGrp="1"/>
          </p:cNvSpPr>
          <p:nvPr>
            <p:ph type="title"/>
          </p:nvPr>
        </p:nvSpPr>
        <p:spPr/>
        <p:txBody>
          <a:bodyPr/>
          <a:lstStyle/>
          <a:p>
            <a:r>
              <a:rPr lang="en-US" dirty="0"/>
              <a:t>How did NASA come back from the moon?</a:t>
            </a:r>
          </a:p>
        </p:txBody>
      </p:sp>
    </p:spTree>
    <p:extLst>
      <p:ext uri="{BB962C8B-B14F-4D97-AF65-F5344CB8AC3E}">
        <p14:creationId xmlns:p14="http://schemas.microsoft.com/office/powerpoint/2010/main" val="4243641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D7ACFE-1422-49A8-9F0B-ED639115F713}"/>
              </a:ext>
            </a:extLst>
          </p:cNvPr>
          <p:cNvSpPr>
            <a:spLocks noGrp="1"/>
          </p:cNvSpPr>
          <p:nvPr>
            <p:ph type="title"/>
          </p:nvPr>
        </p:nvSpPr>
        <p:spPr/>
        <p:txBody>
          <a:bodyPr/>
          <a:lstStyle/>
          <a:p>
            <a:r>
              <a:rPr lang="en-US" dirty="0"/>
              <a:t>Listen, Test, </a:t>
            </a:r>
            <a:br>
              <a:rPr lang="en-US" dirty="0"/>
            </a:br>
            <a:r>
              <a:rPr lang="en-US" dirty="0"/>
              <a:t>Design, Test, </a:t>
            </a:r>
            <a:br>
              <a:rPr lang="en-US" dirty="0"/>
            </a:br>
            <a:r>
              <a:rPr lang="en-US" dirty="0"/>
              <a:t>Prototype, Test, </a:t>
            </a:r>
          </a:p>
        </p:txBody>
      </p:sp>
      <p:sp>
        <p:nvSpPr>
          <p:cNvPr id="5" name="Text Placeholder 4">
            <a:extLst>
              <a:ext uri="{FF2B5EF4-FFF2-40B4-BE49-F238E27FC236}">
                <a16:creationId xmlns:a16="http://schemas.microsoft.com/office/drawing/2014/main" id="{599B209C-3218-4D00-BD9A-A371C92491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35561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6F5E46-44FA-46A9-A154-E00C68C095A4}"/>
              </a:ext>
            </a:extLst>
          </p:cNvPr>
          <p:cNvSpPr txBox="1"/>
          <p:nvPr/>
        </p:nvSpPr>
        <p:spPr>
          <a:xfrm>
            <a:off x="3214255" y="3122459"/>
            <a:ext cx="5763490" cy="810846"/>
          </a:xfrm>
          <a:prstGeom prst="rect">
            <a:avLst/>
          </a:prstGeom>
          <a:solidFill>
            <a:schemeClr val="bg1">
              <a:lumMod val="95000"/>
            </a:schemeClr>
          </a:solidFill>
          <a:ln>
            <a:solidFill>
              <a:schemeClr val="accent1"/>
            </a:solidFill>
          </a:ln>
          <a:effectLst>
            <a:outerShdw blurRad="76200" dist="1524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defPPr>
              <a:defRPr lang="en-US"/>
            </a:defPPr>
            <a:lvl1pPr algn="ctr">
              <a:defRPr sz="2800" b="1">
                <a:solidFill>
                  <a:schemeClr val="accent2">
                    <a:lumMod val="50000"/>
                  </a:schemeClr>
                </a:solidFill>
                <a:latin typeface="Forte" panose="03060902040502070203" pitchFamily="66" charset="0"/>
              </a:defRPr>
            </a:lvl1pPr>
          </a:lstStyle>
          <a:p>
            <a:r>
              <a:rPr lang="en-US" sz="3600" dirty="0"/>
              <a:t>Listening is hard</a:t>
            </a:r>
          </a:p>
        </p:txBody>
      </p:sp>
    </p:spTree>
    <p:extLst>
      <p:ext uri="{BB962C8B-B14F-4D97-AF65-F5344CB8AC3E}">
        <p14:creationId xmlns:p14="http://schemas.microsoft.com/office/powerpoint/2010/main" val="3207032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0212E-16E4-4CA4-BDDD-2942B2BC888B}"/>
              </a:ext>
            </a:extLst>
          </p:cNvPr>
          <p:cNvSpPr>
            <a:spLocks noGrp="1"/>
          </p:cNvSpPr>
          <p:nvPr>
            <p:ph type="title"/>
          </p:nvPr>
        </p:nvSpPr>
        <p:spPr/>
        <p:txBody>
          <a:bodyPr/>
          <a:lstStyle/>
          <a:p>
            <a:r>
              <a:rPr lang="en-US" dirty="0"/>
              <a:t>Effectiveness with tools</a:t>
            </a:r>
          </a:p>
        </p:txBody>
      </p:sp>
      <p:sp>
        <p:nvSpPr>
          <p:cNvPr id="4" name="Text Placeholder 3">
            <a:extLst>
              <a:ext uri="{FF2B5EF4-FFF2-40B4-BE49-F238E27FC236}">
                <a16:creationId xmlns:a16="http://schemas.microsoft.com/office/drawing/2014/main" id="{53E4152E-F7DF-4406-AFE5-DCAEA07FB1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5912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151E21-A7E2-483F-AB5E-6CF907008115}"/>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94FD473B-B8B5-4EDE-8037-946C5E50612B}"/>
              </a:ext>
            </a:extLst>
          </p:cNvPr>
          <p:cNvSpPr>
            <a:spLocks noGrp="1"/>
          </p:cNvSpPr>
          <p:nvPr>
            <p:ph idx="1"/>
          </p:nvPr>
        </p:nvSpPr>
        <p:spPr>
          <a:xfrm>
            <a:off x="2610196" y="1825625"/>
            <a:ext cx="8743604" cy="4351338"/>
          </a:xfrm>
        </p:spPr>
        <p:txBody>
          <a:bodyPr/>
          <a:lstStyle/>
          <a:p>
            <a:r>
              <a:rPr lang="en-US" dirty="0"/>
              <a:t>Refactoring</a:t>
            </a:r>
          </a:p>
          <a:p>
            <a:r>
              <a:rPr lang="en-US" dirty="0"/>
              <a:t>Creating – typing and style</a:t>
            </a:r>
          </a:p>
          <a:p>
            <a:r>
              <a:rPr lang="en-US" dirty="0"/>
              <a:t>Viewing code</a:t>
            </a:r>
          </a:p>
          <a:p>
            <a:r>
              <a:rPr lang="en-US" dirty="0"/>
              <a:t>Navigation</a:t>
            </a:r>
          </a:p>
          <a:p>
            <a:r>
              <a:rPr lang="en-US" dirty="0"/>
              <a:t>Search</a:t>
            </a:r>
          </a:p>
          <a:p>
            <a:r>
              <a:rPr lang="en-US" dirty="0"/>
              <a:t>Errors and Exceptions</a:t>
            </a:r>
          </a:p>
          <a:p>
            <a:r>
              <a:rPr lang="en-US" dirty="0"/>
              <a:t>Debugging</a:t>
            </a:r>
          </a:p>
        </p:txBody>
      </p:sp>
    </p:spTree>
    <p:extLst>
      <p:ext uri="{BB962C8B-B14F-4D97-AF65-F5344CB8AC3E}">
        <p14:creationId xmlns:p14="http://schemas.microsoft.com/office/powerpoint/2010/main" val="329329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03E3-2BDE-423C-9056-F4AEAA4947F7}"/>
              </a:ext>
            </a:extLst>
          </p:cNvPr>
          <p:cNvSpPr>
            <a:spLocks noGrp="1"/>
          </p:cNvSpPr>
          <p:nvPr>
            <p:ph type="title"/>
          </p:nvPr>
        </p:nvSpPr>
        <p:spPr/>
        <p:txBody>
          <a:bodyPr/>
          <a:lstStyle/>
          <a:p>
            <a:r>
              <a:rPr lang="en-US" dirty="0"/>
              <a:t>Typing and creating code </a:t>
            </a:r>
            <a:r>
              <a:rPr lang="en-US" sz="2000" dirty="0"/>
              <a:t>(</a:t>
            </a:r>
            <a:r>
              <a:rPr lang="en-US" sz="2000" dirty="0" err="1"/>
              <a:t>Program.cs</a:t>
            </a:r>
            <a:r>
              <a:rPr lang="en-US" sz="2000" dirty="0"/>
              <a:t>)</a:t>
            </a:r>
            <a:endParaRPr lang="en-US" dirty="0"/>
          </a:p>
        </p:txBody>
      </p:sp>
      <p:sp>
        <p:nvSpPr>
          <p:cNvPr id="3" name="Content Placeholder 2">
            <a:extLst>
              <a:ext uri="{FF2B5EF4-FFF2-40B4-BE49-F238E27FC236}">
                <a16:creationId xmlns:a16="http://schemas.microsoft.com/office/drawing/2014/main" id="{CB0CEE47-6FC7-4234-B311-972993D1FC99}"/>
              </a:ext>
            </a:extLst>
          </p:cNvPr>
          <p:cNvSpPr>
            <a:spLocks noGrp="1"/>
          </p:cNvSpPr>
          <p:nvPr>
            <p:ph idx="1"/>
          </p:nvPr>
        </p:nvSpPr>
        <p:spPr/>
        <p:txBody>
          <a:bodyPr/>
          <a:lstStyle/>
          <a:p>
            <a:r>
              <a:rPr lang="en-US" dirty="0"/>
              <a:t>Keyboard options</a:t>
            </a:r>
          </a:p>
          <a:p>
            <a:r>
              <a:rPr lang="en-US" dirty="0"/>
              <a:t>Add separators </a:t>
            </a:r>
          </a:p>
          <a:p>
            <a:r>
              <a:rPr lang="en-US" dirty="0"/>
              <a:t>Default naming (spell of </a:t>
            </a:r>
            <a:r>
              <a:rPr lang="en-US" dirty="0" err="1"/>
              <a:t>CancellationToken</a:t>
            </a:r>
            <a:r>
              <a:rPr lang="en-US" dirty="0"/>
              <a:t>)</a:t>
            </a:r>
          </a:p>
          <a:p>
            <a:r>
              <a:rPr lang="en-US" dirty="0"/>
              <a:t>Selecting code</a:t>
            </a:r>
          </a:p>
          <a:p>
            <a:pPr lvl="1"/>
            <a:r>
              <a:rPr lang="en-US" dirty="0" err="1"/>
              <a:t>Ctl</a:t>
            </a:r>
            <a:r>
              <a:rPr lang="en-US" dirty="0"/>
              <a:t>-Shift arrow</a:t>
            </a:r>
          </a:p>
          <a:p>
            <a:r>
              <a:rPr lang="en-US" dirty="0"/>
              <a:t>Column editing</a:t>
            </a:r>
          </a:p>
          <a:p>
            <a:r>
              <a:rPr lang="en-US" dirty="0"/>
              <a:t>Changing case</a:t>
            </a:r>
          </a:p>
          <a:p>
            <a:r>
              <a:rPr lang="en-US" dirty="0"/>
              <a:t>Clipboard ring </a:t>
            </a:r>
          </a:p>
        </p:txBody>
      </p:sp>
    </p:spTree>
    <p:extLst>
      <p:ext uri="{BB962C8B-B14F-4D97-AF65-F5344CB8AC3E}">
        <p14:creationId xmlns:p14="http://schemas.microsoft.com/office/powerpoint/2010/main" val="2495399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F178-27F3-434F-A5AC-942D772A4B21}"/>
              </a:ext>
            </a:extLst>
          </p:cNvPr>
          <p:cNvSpPr>
            <a:spLocks noGrp="1"/>
          </p:cNvSpPr>
          <p:nvPr>
            <p:ph type="title"/>
          </p:nvPr>
        </p:nvSpPr>
        <p:spPr/>
        <p:txBody>
          <a:bodyPr/>
          <a:lstStyle/>
          <a:p>
            <a:r>
              <a:rPr lang="en-US" dirty="0"/>
              <a:t>IntelliSense</a:t>
            </a:r>
          </a:p>
        </p:txBody>
      </p:sp>
      <p:sp>
        <p:nvSpPr>
          <p:cNvPr id="3" name="Content Placeholder 2">
            <a:extLst>
              <a:ext uri="{FF2B5EF4-FFF2-40B4-BE49-F238E27FC236}">
                <a16:creationId xmlns:a16="http://schemas.microsoft.com/office/drawing/2014/main" id="{6E5A3114-5B2F-4CC2-A3EE-9E141B71CFCC}"/>
              </a:ext>
            </a:extLst>
          </p:cNvPr>
          <p:cNvSpPr>
            <a:spLocks noGrp="1"/>
          </p:cNvSpPr>
          <p:nvPr>
            <p:ph idx="1"/>
          </p:nvPr>
        </p:nvSpPr>
        <p:spPr/>
        <p:txBody>
          <a:bodyPr/>
          <a:lstStyle/>
          <a:p>
            <a:r>
              <a:rPr lang="en-US" dirty="0"/>
              <a:t>Filtering</a:t>
            </a:r>
          </a:p>
          <a:p>
            <a:r>
              <a:rPr lang="en-US" dirty="0"/>
              <a:t>Pascal matching</a:t>
            </a:r>
          </a:p>
        </p:txBody>
      </p:sp>
    </p:spTree>
    <p:extLst>
      <p:ext uri="{BB962C8B-B14F-4D97-AF65-F5344CB8AC3E}">
        <p14:creationId xmlns:p14="http://schemas.microsoft.com/office/powerpoint/2010/main" val="1022331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A5120C-C7E4-433B-B823-44FCF425784C}"/>
              </a:ext>
            </a:extLst>
          </p:cNvPr>
          <p:cNvSpPr>
            <a:spLocks noGrp="1"/>
          </p:cNvSpPr>
          <p:nvPr>
            <p:ph type="title"/>
          </p:nvPr>
        </p:nvSpPr>
        <p:spPr/>
        <p:txBody>
          <a:bodyPr/>
          <a:lstStyle/>
          <a:p>
            <a:r>
              <a:rPr lang="en-US" dirty="0"/>
              <a:t>Code style</a:t>
            </a:r>
          </a:p>
        </p:txBody>
      </p:sp>
      <p:sp>
        <p:nvSpPr>
          <p:cNvPr id="5" name="Content Placeholder 4">
            <a:extLst>
              <a:ext uri="{FF2B5EF4-FFF2-40B4-BE49-F238E27FC236}">
                <a16:creationId xmlns:a16="http://schemas.microsoft.com/office/drawing/2014/main" id="{6BD39C94-003C-4548-869B-DF24168A504E}"/>
              </a:ext>
            </a:extLst>
          </p:cNvPr>
          <p:cNvSpPr>
            <a:spLocks noGrp="1"/>
          </p:cNvSpPr>
          <p:nvPr>
            <p:ph idx="1"/>
          </p:nvPr>
        </p:nvSpPr>
        <p:spPr/>
        <p:txBody>
          <a:bodyPr/>
          <a:lstStyle/>
          <a:p>
            <a:r>
              <a:rPr lang="en-US" dirty="0"/>
              <a:t>Embrace your bad habits!</a:t>
            </a:r>
          </a:p>
          <a:p>
            <a:pPr lvl="1"/>
            <a:r>
              <a:rPr lang="en-US" dirty="0"/>
              <a:t>And let the editor fix it</a:t>
            </a:r>
          </a:p>
          <a:p>
            <a:r>
              <a:rPr lang="en-US" dirty="0"/>
              <a:t>Tools/Options/Text Editor/C#/Code Style</a:t>
            </a:r>
          </a:p>
          <a:p>
            <a:pPr lvl="1"/>
            <a:r>
              <a:rPr lang="en-US" dirty="0"/>
              <a:t>Alt-Q Style</a:t>
            </a:r>
          </a:p>
          <a:p>
            <a:pPr lvl="1"/>
            <a:r>
              <a:rPr lang="en-US" dirty="0"/>
              <a:t>Your preferences, can roam and save</a:t>
            </a:r>
          </a:p>
          <a:p>
            <a:r>
              <a:rPr lang="en-US" dirty="0"/>
              <a:t>.</a:t>
            </a:r>
            <a:r>
              <a:rPr lang="en-US" dirty="0" err="1"/>
              <a:t>editorconfig</a:t>
            </a:r>
            <a:endParaRPr lang="en-US" dirty="0"/>
          </a:p>
          <a:p>
            <a:pPr lvl="1"/>
            <a:r>
              <a:rPr lang="en-US" dirty="0"/>
              <a:t>For your project, check it in!</a:t>
            </a:r>
          </a:p>
          <a:p>
            <a:pPr lvl="1"/>
            <a:r>
              <a:rPr lang="en-US" dirty="0"/>
              <a:t>Reference: </a:t>
            </a:r>
            <a:r>
              <a:rPr lang="en-US" dirty="0">
                <a:hlinkClick r:id="rId2"/>
              </a:rPr>
              <a:t>https://aka.ms/editorconfigref</a:t>
            </a:r>
            <a:r>
              <a:rPr lang="en-US" dirty="0"/>
              <a:t> </a:t>
            </a:r>
          </a:p>
        </p:txBody>
      </p:sp>
    </p:spTree>
    <p:extLst>
      <p:ext uri="{BB962C8B-B14F-4D97-AF65-F5344CB8AC3E}">
        <p14:creationId xmlns:p14="http://schemas.microsoft.com/office/powerpoint/2010/main" val="2356930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7F56C4-F424-4703-BD9C-3DE6CBF7AC96}"/>
              </a:ext>
            </a:extLst>
          </p:cNvPr>
          <p:cNvSpPr>
            <a:spLocks noGrp="1"/>
          </p:cNvSpPr>
          <p:nvPr>
            <p:ph type="title"/>
          </p:nvPr>
        </p:nvSpPr>
        <p:spPr/>
        <p:txBody>
          <a:bodyPr/>
          <a:lstStyle/>
          <a:p>
            <a:r>
              <a:rPr lang="en-US" dirty="0"/>
              <a:t>Effectiveness with language (C#)</a:t>
            </a:r>
          </a:p>
        </p:txBody>
      </p:sp>
      <p:sp>
        <p:nvSpPr>
          <p:cNvPr id="4" name="Text Placeholder 3">
            <a:extLst>
              <a:ext uri="{FF2B5EF4-FFF2-40B4-BE49-F238E27FC236}">
                <a16:creationId xmlns:a16="http://schemas.microsoft.com/office/drawing/2014/main" id="{8935DD15-0FB3-4440-997B-CBB990E731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6682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1E38-0AE8-4531-BD8F-F22B9E3517FD}"/>
              </a:ext>
            </a:extLst>
          </p:cNvPr>
          <p:cNvSpPr>
            <a:spLocks noGrp="1"/>
          </p:cNvSpPr>
          <p:nvPr>
            <p:ph type="title"/>
          </p:nvPr>
        </p:nvSpPr>
        <p:spPr/>
        <p:txBody>
          <a:bodyPr/>
          <a:lstStyle/>
          <a:p>
            <a:r>
              <a:rPr lang="en-US" dirty="0"/>
              <a:t>Viewing code</a:t>
            </a:r>
          </a:p>
        </p:txBody>
      </p:sp>
      <p:sp>
        <p:nvSpPr>
          <p:cNvPr id="3" name="Content Placeholder 2">
            <a:extLst>
              <a:ext uri="{FF2B5EF4-FFF2-40B4-BE49-F238E27FC236}">
                <a16:creationId xmlns:a16="http://schemas.microsoft.com/office/drawing/2014/main" id="{BD9AF52D-6B58-4F0D-96BB-36A42672E522}"/>
              </a:ext>
            </a:extLst>
          </p:cNvPr>
          <p:cNvSpPr>
            <a:spLocks noGrp="1"/>
          </p:cNvSpPr>
          <p:nvPr>
            <p:ph idx="1"/>
          </p:nvPr>
        </p:nvSpPr>
        <p:spPr/>
        <p:txBody>
          <a:bodyPr/>
          <a:lstStyle/>
          <a:p>
            <a:r>
              <a:rPr lang="en-US" dirty="0"/>
              <a:t>Font size</a:t>
            </a:r>
          </a:p>
          <a:p>
            <a:r>
              <a:rPr lang="en-US" dirty="0"/>
              <a:t>Outlining</a:t>
            </a:r>
          </a:p>
          <a:p>
            <a:r>
              <a:rPr lang="en-US" dirty="0"/>
              <a:t>Multiple windows</a:t>
            </a:r>
          </a:p>
          <a:p>
            <a:endParaRPr lang="en-US" dirty="0"/>
          </a:p>
          <a:p>
            <a:endParaRPr lang="en-US" dirty="0"/>
          </a:p>
        </p:txBody>
      </p:sp>
    </p:spTree>
    <p:extLst>
      <p:ext uri="{BB962C8B-B14F-4D97-AF65-F5344CB8AC3E}">
        <p14:creationId xmlns:p14="http://schemas.microsoft.com/office/powerpoint/2010/main" val="2161253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E5022-5CF3-41F3-85BD-C9444B8DCCA8}"/>
              </a:ext>
            </a:extLst>
          </p:cNvPr>
          <p:cNvSpPr>
            <a:spLocks noGrp="1"/>
          </p:cNvSpPr>
          <p:nvPr>
            <p:ph type="title"/>
          </p:nvPr>
        </p:nvSpPr>
        <p:spPr/>
        <p:txBody>
          <a:bodyPr/>
          <a:lstStyle/>
          <a:p>
            <a:r>
              <a:rPr lang="en-US" dirty="0"/>
              <a:t>Navigation: Definition and Implementation</a:t>
            </a:r>
          </a:p>
        </p:txBody>
      </p:sp>
      <p:sp>
        <p:nvSpPr>
          <p:cNvPr id="3" name="Content Placeholder 2">
            <a:extLst>
              <a:ext uri="{FF2B5EF4-FFF2-40B4-BE49-F238E27FC236}">
                <a16:creationId xmlns:a16="http://schemas.microsoft.com/office/drawing/2014/main" id="{BD662742-090A-42DF-95FE-01C1952E8F41}"/>
              </a:ext>
            </a:extLst>
          </p:cNvPr>
          <p:cNvSpPr>
            <a:spLocks noGrp="1"/>
          </p:cNvSpPr>
          <p:nvPr>
            <p:ph sz="half" idx="1"/>
          </p:nvPr>
        </p:nvSpPr>
        <p:spPr/>
        <p:txBody>
          <a:bodyPr/>
          <a:lstStyle/>
          <a:p>
            <a:r>
              <a:rPr lang="en-US" dirty="0"/>
              <a:t>Go to definition: F12</a:t>
            </a:r>
          </a:p>
          <a:p>
            <a:r>
              <a:rPr lang="en-US" dirty="0"/>
              <a:t>Go to implementation: </a:t>
            </a:r>
            <a:r>
              <a:rPr lang="en-US" dirty="0" err="1"/>
              <a:t>Ctl</a:t>
            </a:r>
            <a:r>
              <a:rPr lang="en-US" dirty="0"/>
              <a:t> F12</a:t>
            </a:r>
          </a:p>
          <a:p>
            <a:r>
              <a:rPr lang="en-US" dirty="0"/>
              <a:t>Go to definition: </a:t>
            </a:r>
            <a:r>
              <a:rPr lang="en-US" dirty="0" err="1"/>
              <a:t>Ctl</a:t>
            </a:r>
            <a:r>
              <a:rPr lang="en-US" dirty="0"/>
              <a:t> Click</a:t>
            </a:r>
          </a:p>
          <a:p>
            <a:r>
              <a:rPr lang="en-US" dirty="0"/>
              <a:t>Go to all: </a:t>
            </a:r>
            <a:r>
              <a:rPr lang="en-US" dirty="0" err="1"/>
              <a:t>Ctl</a:t>
            </a:r>
            <a:r>
              <a:rPr lang="en-US" dirty="0"/>
              <a:t> T or </a:t>
            </a:r>
            <a:r>
              <a:rPr lang="en-US" dirty="0" err="1"/>
              <a:t>Ctl</a:t>
            </a:r>
            <a:r>
              <a:rPr lang="en-US" dirty="0"/>
              <a:t> ,</a:t>
            </a:r>
          </a:p>
          <a:p>
            <a:r>
              <a:rPr lang="en-US" dirty="0"/>
              <a:t>Find all references</a:t>
            </a:r>
          </a:p>
          <a:p>
            <a:endParaRPr lang="en-US" dirty="0"/>
          </a:p>
          <a:p>
            <a:r>
              <a:rPr lang="en-US" dirty="0"/>
              <a:t>Structure visualizer lines – hover</a:t>
            </a:r>
          </a:p>
          <a:p>
            <a:r>
              <a:rPr lang="en-US" dirty="0"/>
              <a:t>New Exception dialog</a:t>
            </a:r>
          </a:p>
        </p:txBody>
      </p:sp>
      <p:sp>
        <p:nvSpPr>
          <p:cNvPr id="4" name="Content Placeholder 3">
            <a:extLst>
              <a:ext uri="{FF2B5EF4-FFF2-40B4-BE49-F238E27FC236}">
                <a16:creationId xmlns:a16="http://schemas.microsoft.com/office/drawing/2014/main" id="{58D2F48F-1458-4B51-92EB-898B1E1BA541}"/>
              </a:ext>
            </a:extLst>
          </p:cNvPr>
          <p:cNvSpPr>
            <a:spLocks noGrp="1"/>
          </p:cNvSpPr>
          <p:nvPr>
            <p:ph sz="half" idx="2"/>
          </p:nvPr>
        </p:nvSpPr>
        <p:spPr/>
        <p:txBody>
          <a:bodyPr/>
          <a:lstStyle/>
          <a:p>
            <a:r>
              <a:rPr lang="en-US" dirty="0"/>
              <a:t>Navigate from all dialogs</a:t>
            </a:r>
          </a:p>
          <a:p>
            <a:r>
              <a:rPr lang="en-US" dirty="0"/>
              <a:t>Sync with Solution Explorer</a:t>
            </a:r>
          </a:p>
          <a:p>
            <a:r>
              <a:rPr lang="en-US" dirty="0"/>
              <a:t>Go To Brace </a:t>
            </a:r>
            <a:r>
              <a:rPr lang="en-US" dirty="0" err="1"/>
              <a:t>Ctl</a:t>
            </a:r>
            <a:r>
              <a:rPr lang="en-US" dirty="0"/>
              <a:t>-]</a:t>
            </a:r>
          </a:p>
          <a:p>
            <a:r>
              <a:rPr lang="en-US" dirty="0"/>
              <a:t>Add Shift to most for selection</a:t>
            </a:r>
          </a:p>
          <a:p>
            <a:endParaRPr lang="en-US" dirty="0"/>
          </a:p>
        </p:txBody>
      </p:sp>
    </p:spTree>
    <p:extLst>
      <p:ext uri="{BB962C8B-B14F-4D97-AF65-F5344CB8AC3E}">
        <p14:creationId xmlns:p14="http://schemas.microsoft.com/office/powerpoint/2010/main" val="112464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C46B95-89D8-4AE7-93E5-C8BB7E9DBCD0}"/>
              </a:ext>
            </a:extLst>
          </p:cNvPr>
          <p:cNvPicPr>
            <a:picLocks noChangeAspect="1"/>
          </p:cNvPicPr>
          <p:nvPr/>
        </p:nvPicPr>
        <p:blipFill rotWithShape="1">
          <a:blip r:embed="rId2"/>
          <a:srcRect l="1684" t="23354" r="39698" b="30101"/>
          <a:stretch/>
        </p:blipFill>
        <p:spPr>
          <a:xfrm>
            <a:off x="2660073" y="1568333"/>
            <a:ext cx="6306589" cy="3192089"/>
          </a:xfrm>
          <a:prstGeom prst="rect">
            <a:avLst/>
          </a:prstGeom>
          <a:solidFill>
            <a:schemeClr val="bg1"/>
          </a:solidFill>
          <a:ln>
            <a:solidFill>
              <a:schemeClr val="accent1"/>
            </a:solidFill>
          </a:ln>
          <a:effectLst>
            <a:outerShdw blurRad="50800" dist="419100" dir="2700000" algn="tl" rotWithShape="0">
              <a:prstClr val="black">
                <a:alpha val="40000"/>
              </a:prstClr>
            </a:outerShdw>
          </a:effectLst>
        </p:spPr>
      </p:pic>
    </p:spTree>
    <p:extLst>
      <p:ext uri="{BB962C8B-B14F-4D97-AF65-F5344CB8AC3E}">
        <p14:creationId xmlns:p14="http://schemas.microsoft.com/office/powerpoint/2010/main" val="3378888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EB83-DF64-4E1A-AE3D-BE1CC54DF431}"/>
              </a:ext>
            </a:extLst>
          </p:cNvPr>
          <p:cNvSpPr>
            <a:spLocks noGrp="1"/>
          </p:cNvSpPr>
          <p:nvPr>
            <p:ph type="title"/>
          </p:nvPr>
        </p:nvSpPr>
        <p:spPr/>
        <p:txBody>
          <a:bodyPr/>
          <a:lstStyle/>
          <a:p>
            <a:r>
              <a:rPr lang="en-US" dirty="0"/>
              <a:t>Search</a:t>
            </a:r>
          </a:p>
        </p:txBody>
      </p:sp>
      <p:sp>
        <p:nvSpPr>
          <p:cNvPr id="3" name="Content Placeholder 2">
            <a:extLst>
              <a:ext uri="{FF2B5EF4-FFF2-40B4-BE49-F238E27FC236}">
                <a16:creationId xmlns:a16="http://schemas.microsoft.com/office/drawing/2014/main" id="{8BD41654-B226-4BB4-8611-1F60045A0B53}"/>
              </a:ext>
            </a:extLst>
          </p:cNvPr>
          <p:cNvSpPr>
            <a:spLocks noGrp="1"/>
          </p:cNvSpPr>
          <p:nvPr>
            <p:ph idx="1"/>
          </p:nvPr>
        </p:nvSpPr>
        <p:spPr/>
        <p:txBody>
          <a:bodyPr/>
          <a:lstStyle/>
          <a:p>
            <a:r>
              <a:rPr lang="en-US" dirty="0"/>
              <a:t>Search in all dialogs</a:t>
            </a:r>
          </a:p>
          <a:p>
            <a:r>
              <a:rPr lang="en-US" dirty="0" err="1"/>
              <a:t>BigSearch</a:t>
            </a:r>
            <a:r>
              <a:rPr lang="en-US" dirty="0"/>
              <a:t> and little search</a:t>
            </a:r>
          </a:p>
          <a:p>
            <a:r>
              <a:rPr lang="en-US" dirty="0"/>
              <a:t>Custom </a:t>
            </a:r>
            <a:r>
              <a:rPr lang="en-US" dirty="0" err="1"/>
              <a:t>ToDo</a:t>
            </a:r>
            <a:r>
              <a:rPr lang="en-US" dirty="0"/>
              <a:t> items</a:t>
            </a:r>
          </a:p>
          <a:p>
            <a:r>
              <a:rPr lang="en-US" dirty="0" err="1"/>
              <a:t>RegEx</a:t>
            </a:r>
            <a:endParaRPr lang="en-US" dirty="0"/>
          </a:p>
        </p:txBody>
      </p:sp>
    </p:spTree>
    <p:extLst>
      <p:ext uri="{BB962C8B-B14F-4D97-AF65-F5344CB8AC3E}">
        <p14:creationId xmlns:p14="http://schemas.microsoft.com/office/powerpoint/2010/main" val="87419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8EC2-2D24-4738-9441-2D0B3292715A}"/>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B80BD1B2-D71B-4D51-85AE-3CF2E8DAC15C}"/>
              </a:ext>
            </a:extLst>
          </p:cNvPr>
          <p:cNvSpPr>
            <a:spLocks noGrp="1"/>
          </p:cNvSpPr>
          <p:nvPr>
            <p:ph idx="1"/>
          </p:nvPr>
        </p:nvSpPr>
        <p:spPr/>
        <p:txBody>
          <a:bodyPr/>
          <a:lstStyle/>
          <a:p>
            <a:r>
              <a:rPr lang="en-US" dirty="0"/>
              <a:t>Filters</a:t>
            </a:r>
          </a:p>
          <a:p>
            <a:pPr lvl="1"/>
            <a:r>
              <a:rPr lang="en-US" dirty="0"/>
              <a:t>Add category</a:t>
            </a:r>
          </a:p>
          <a:p>
            <a:pPr lvl="1"/>
            <a:r>
              <a:rPr lang="en-US" dirty="0"/>
              <a:t>Filter glyph</a:t>
            </a:r>
          </a:p>
          <a:p>
            <a:r>
              <a:rPr lang="en-US" dirty="0"/>
              <a:t>Window arrangement </a:t>
            </a:r>
          </a:p>
        </p:txBody>
      </p:sp>
    </p:spTree>
    <p:extLst>
      <p:ext uri="{BB962C8B-B14F-4D97-AF65-F5344CB8AC3E}">
        <p14:creationId xmlns:p14="http://schemas.microsoft.com/office/powerpoint/2010/main" val="1240499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17EB1-C76A-44E4-BBF8-8BFAEB3759C5}"/>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A017A0FD-2F06-400B-BAE8-E6879E6723CF}"/>
              </a:ext>
            </a:extLst>
          </p:cNvPr>
          <p:cNvSpPr>
            <a:spLocks noGrp="1"/>
          </p:cNvSpPr>
          <p:nvPr>
            <p:ph idx="1"/>
          </p:nvPr>
        </p:nvSpPr>
        <p:spPr/>
        <p:txBody>
          <a:bodyPr/>
          <a:lstStyle/>
          <a:p>
            <a:r>
              <a:rPr lang="en-US" dirty="0"/>
              <a:t>Break and </a:t>
            </a:r>
            <a:r>
              <a:rPr lang="en-US" dirty="0" err="1"/>
              <a:t>tracepoints</a:t>
            </a:r>
            <a:endParaRPr lang="en-US" dirty="0"/>
          </a:p>
          <a:p>
            <a:pPr lvl="1"/>
            <a:r>
              <a:rPr lang="en-US" dirty="0"/>
              <a:t>Undo</a:t>
            </a:r>
          </a:p>
          <a:p>
            <a:r>
              <a:rPr lang="en-US" dirty="0"/>
              <a:t>Auto and Locals</a:t>
            </a:r>
          </a:p>
          <a:p>
            <a:r>
              <a:rPr lang="en-US" dirty="0"/>
              <a:t>Multiple Watch</a:t>
            </a:r>
          </a:p>
          <a:p>
            <a:r>
              <a:rPr lang="en-US" dirty="0"/>
              <a:t>Exceptions</a:t>
            </a:r>
          </a:p>
        </p:txBody>
      </p:sp>
    </p:spTree>
    <p:extLst>
      <p:ext uri="{BB962C8B-B14F-4D97-AF65-F5344CB8AC3E}">
        <p14:creationId xmlns:p14="http://schemas.microsoft.com/office/powerpoint/2010/main" val="1491185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2CBF1-B45C-4EE5-A0EA-10ACE4B4B663}"/>
              </a:ext>
            </a:extLst>
          </p:cNvPr>
          <p:cNvSpPr>
            <a:spLocks noGrp="1"/>
          </p:cNvSpPr>
          <p:nvPr>
            <p:ph type="title"/>
          </p:nvPr>
        </p:nvSpPr>
        <p:spPr/>
        <p:txBody>
          <a:bodyPr/>
          <a:lstStyle/>
          <a:p>
            <a:r>
              <a:rPr lang="en-US" dirty="0"/>
              <a:t>New </a:t>
            </a:r>
            <a:r>
              <a:rPr lang="en-US" dirty="0" err="1"/>
              <a:t>Refactorings</a:t>
            </a:r>
            <a:endParaRPr lang="en-US" dirty="0"/>
          </a:p>
        </p:txBody>
      </p:sp>
      <p:sp>
        <p:nvSpPr>
          <p:cNvPr id="4" name="Content Placeholder 3">
            <a:extLst>
              <a:ext uri="{FF2B5EF4-FFF2-40B4-BE49-F238E27FC236}">
                <a16:creationId xmlns:a16="http://schemas.microsoft.com/office/drawing/2014/main" id="{241D6B0A-B9C2-4CAE-9212-4FBE48FD49FA}"/>
              </a:ext>
            </a:extLst>
          </p:cNvPr>
          <p:cNvSpPr>
            <a:spLocks noGrp="1"/>
          </p:cNvSpPr>
          <p:nvPr>
            <p:ph idx="1"/>
          </p:nvPr>
        </p:nvSpPr>
        <p:spPr/>
        <p:txBody>
          <a:bodyPr/>
          <a:lstStyle/>
          <a:p>
            <a:r>
              <a:rPr lang="en-US" dirty="0"/>
              <a:t>Add parameter (from </a:t>
            </a:r>
            <a:r>
              <a:rPr lang="en-US" dirty="0" err="1"/>
              <a:t>CallSite</a:t>
            </a:r>
            <a:r>
              <a:rPr lang="en-US" dirty="0"/>
              <a:t>)</a:t>
            </a:r>
          </a:p>
          <a:p>
            <a:r>
              <a:rPr lang="en-US" dirty="0"/>
              <a:t>Generate overrides</a:t>
            </a:r>
          </a:p>
          <a:p>
            <a:r>
              <a:rPr lang="en-US" dirty="0"/>
              <a:t>Add named argument</a:t>
            </a:r>
          </a:p>
          <a:p>
            <a:r>
              <a:rPr lang="en-US" dirty="0"/>
              <a:t>Add null-check for parameters</a:t>
            </a:r>
          </a:p>
          <a:p>
            <a:r>
              <a:rPr lang="en-US" dirty="0"/>
              <a:t>Insert digit-separators into literals</a:t>
            </a:r>
          </a:p>
          <a:p>
            <a:r>
              <a:rPr lang="en-US" dirty="0"/>
              <a:t>Change base for numeric literals (for example, hex to binary)</a:t>
            </a:r>
          </a:p>
          <a:p>
            <a:r>
              <a:rPr lang="en-US" dirty="0"/>
              <a:t>Convert if-to-switch</a:t>
            </a:r>
          </a:p>
          <a:p>
            <a:r>
              <a:rPr lang="en-US" dirty="0"/>
              <a:t>Remove unused variable</a:t>
            </a:r>
          </a:p>
          <a:p>
            <a:endParaRPr lang="en-US" dirty="0"/>
          </a:p>
        </p:txBody>
      </p:sp>
    </p:spTree>
    <p:extLst>
      <p:ext uri="{BB962C8B-B14F-4D97-AF65-F5344CB8AC3E}">
        <p14:creationId xmlns:p14="http://schemas.microsoft.com/office/powerpoint/2010/main" val="1639487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6F5E46-44FA-46A9-A154-E00C68C095A4}"/>
              </a:ext>
            </a:extLst>
          </p:cNvPr>
          <p:cNvSpPr txBox="1"/>
          <p:nvPr/>
        </p:nvSpPr>
        <p:spPr>
          <a:xfrm>
            <a:off x="1693379" y="2479607"/>
            <a:ext cx="9268337" cy="1577003"/>
          </a:xfrm>
          <a:prstGeom prst="rect">
            <a:avLst/>
          </a:prstGeom>
          <a:solidFill>
            <a:schemeClr val="bg1">
              <a:lumMod val="95000"/>
            </a:schemeClr>
          </a:solidFill>
          <a:ln>
            <a:solidFill>
              <a:schemeClr val="accent1"/>
            </a:solidFill>
          </a:ln>
          <a:effectLst>
            <a:outerShdw blurRad="76200" dist="1524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defPPr>
              <a:defRPr lang="en-US"/>
            </a:defPPr>
            <a:lvl1pPr algn="ctr">
              <a:defRPr sz="2800" b="1">
                <a:solidFill>
                  <a:schemeClr val="accent2">
                    <a:lumMod val="50000"/>
                  </a:schemeClr>
                </a:solidFill>
                <a:latin typeface="Forte" panose="03060902040502070203" pitchFamily="66" charset="0"/>
              </a:defRPr>
            </a:lvl1pPr>
          </a:lstStyle>
          <a:p>
            <a:r>
              <a:rPr lang="en-US" sz="3600" dirty="0"/>
              <a:t>Two new tricks a week</a:t>
            </a:r>
          </a:p>
          <a:p>
            <a:r>
              <a:rPr lang="en-US" sz="3600" dirty="0"/>
              <a:t>Let yourself forget the ones that don’t matter</a:t>
            </a:r>
          </a:p>
        </p:txBody>
      </p:sp>
    </p:spTree>
    <p:extLst>
      <p:ext uri="{BB962C8B-B14F-4D97-AF65-F5344CB8AC3E}">
        <p14:creationId xmlns:p14="http://schemas.microsoft.com/office/powerpoint/2010/main" val="25245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0212E-16E4-4CA4-BDDD-2942B2BC888B}"/>
              </a:ext>
            </a:extLst>
          </p:cNvPr>
          <p:cNvSpPr>
            <a:spLocks noGrp="1"/>
          </p:cNvSpPr>
          <p:nvPr>
            <p:ph type="title"/>
          </p:nvPr>
        </p:nvSpPr>
        <p:spPr/>
        <p:txBody>
          <a:bodyPr/>
          <a:lstStyle/>
          <a:p>
            <a:r>
              <a:rPr lang="en-US" dirty="0"/>
              <a:t>Building in quality </a:t>
            </a:r>
          </a:p>
        </p:txBody>
      </p:sp>
      <p:sp>
        <p:nvSpPr>
          <p:cNvPr id="4" name="Text Placeholder 3">
            <a:extLst>
              <a:ext uri="{FF2B5EF4-FFF2-40B4-BE49-F238E27FC236}">
                <a16:creationId xmlns:a16="http://schemas.microsoft.com/office/drawing/2014/main" id="{53E4152E-F7DF-4406-AFE5-DCAEA07FB1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3296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43AC95-7E96-4BF4-A4ED-38EC317F3859}"/>
              </a:ext>
            </a:extLst>
          </p:cNvPr>
          <p:cNvSpPr>
            <a:spLocks noGrp="1"/>
          </p:cNvSpPr>
          <p:nvPr>
            <p:ph type="title"/>
          </p:nvPr>
        </p:nvSpPr>
        <p:spPr>
          <a:xfrm>
            <a:off x="1137458" y="1307234"/>
            <a:ext cx="10515600" cy="1325563"/>
          </a:xfrm>
        </p:spPr>
        <p:txBody>
          <a:bodyPr/>
          <a:lstStyle/>
          <a:p>
            <a:r>
              <a:rPr lang="en-US" b="1" dirty="0"/>
              <a:t>Quality, Cost, Time: ‘pick any two’</a:t>
            </a:r>
            <a:endParaRPr lang="en-US" dirty="0"/>
          </a:p>
        </p:txBody>
      </p:sp>
      <p:sp>
        <p:nvSpPr>
          <p:cNvPr id="7" name="&quot;Not Allowed&quot; Symbol 6">
            <a:extLst>
              <a:ext uri="{FF2B5EF4-FFF2-40B4-BE49-F238E27FC236}">
                <a16:creationId xmlns:a16="http://schemas.microsoft.com/office/drawing/2014/main" id="{94373755-DC1F-41EA-8BA5-D3B5606ABEF3}"/>
              </a:ext>
            </a:extLst>
          </p:cNvPr>
          <p:cNvSpPr/>
          <p:nvPr/>
        </p:nvSpPr>
        <p:spPr>
          <a:xfrm>
            <a:off x="5713615" y="731521"/>
            <a:ext cx="2854036" cy="2416232"/>
          </a:xfrm>
          <a:prstGeom prst="noSmoking">
            <a:avLst>
              <a:gd name="adj" fmla="val 1018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07C81471-A1FF-49C9-B36A-C990278CF787}"/>
              </a:ext>
            </a:extLst>
          </p:cNvPr>
          <p:cNvSpPr txBox="1"/>
          <p:nvPr/>
        </p:nvSpPr>
        <p:spPr>
          <a:xfrm rot="21192517">
            <a:off x="773409" y="3537267"/>
            <a:ext cx="10405541" cy="646331"/>
          </a:xfrm>
          <a:prstGeom prst="rect">
            <a:avLst/>
          </a:prstGeom>
          <a:noFill/>
        </p:spPr>
        <p:txBody>
          <a:bodyPr wrap="none" rtlCol="0">
            <a:spAutoFit/>
          </a:bodyPr>
          <a:lstStyle/>
          <a:p>
            <a:r>
              <a:rPr lang="en-US" sz="3600" b="1" dirty="0">
                <a:solidFill>
                  <a:schemeClr val="accent2">
                    <a:lumMod val="50000"/>
                  </a:schemeClr>
                </a:solidFill>
                <a:latin typeface="Forte" panose="03060902040502070203" pitchFamily="66" charset="0"/>
              </a:rPr>
              <a:t>You can’t increase productivity by decreasing quality</a:t>
            </a:r>
          </a:p>
        </p:txBody>
      </p:sp>
      <p:sp>
        <p:nvSpPr>
          <p:cNvPr id="9" name="TextBox 8">
            <a:extLst>
              <a:ext uri="{FF2B5EF4-FFF2-40B4-BE49-F238E27FC236}">
                <a16:creationId xmlns:a16="http://schemas.microsoft.com/office/drawing/2014/main" id="{FAB931DD-FD4F-4697-A37C-16E75EB76B1F}"/>
              </a:ext>
            </a:extLst>
          </p:cNvPr>
          <p:cNvSpPr txBox="1"/>
          <p:nvPr/>
        </p:nvSpPr>
        <p:spPr>
          <a:xfrm>
            <a:off x="2858998" y="5290727"/>
            <a:ext cx="6924268" cy="646331"/>
          </a:xfrm>
          <a:prstGeom prst="rect">
            <a:avLst/>
          </a:prstGeom>
          <a:noFill/>
        </p:spPr>
        <p:txBody>
          <a:bodyPr wrap="none" rtlCol="0">
            <a:spAutoFit/>
          </a:bodyPr>
          <a:lstStyle/>
          <a:p>
            <a:r>
              <a:rPr lang="en-US" sz="3600" b="1" dirty="0">
                <a:solidFill>
                  <a:schemeClr val="accent2">
                    <a:lumMod val="50000"/>
                  </a:schemeClr>
                </a:solidFill>
                <a:latin typeface="Forte" panose="03060902040502070203" pitchFamily="66" charset="0"/>
              </a:rPr>
              <a:t>DURING DEVELOPMENT PHASE</a:t>
            </a:r>
          </a:p>
        </p:txBody>
      </p:sp>
      <p:sp>
        <p:nvSpPr>
          <p:cNvPr id="10" name="TextBox 9">
            <a:extLst>
              <a:ext uri="{FF2B5EF4-FFF2-40B4-BE49-F238E27FC236}">
                <a16:creationId xmlns:a16="http://schemas.microsoft.com/office/drawing/2014/main" id="{C83C86B0-E58B-4D0E-BBF7-CDCF1B373191}"/>
              </a:ext>
            </a:extLst>
          </p:cNvPr>
          <p:cNvSpPr txBox="1"/>
          <p:nvPr/>
        </p:nvSpPr>
        <p:spPr>
          <a:xfrm>
            <a:off x="862012" y="4764902"/>
            <a:ext cx="11066491" cy="646331"/>
          </a:xfrm>
          <a:prstGeom prst="rect">
            <a:avLst/>
          </a:prstGeom>
          <a:noFill/>
        </p:spPr>
        <p:txBody>
          <a:bodyPr wrap="none" rtlCol="0">
            <a:spAutoFit/>
          </a:bodyPr>
          <a:lstStyle/>
          <a:p>
            <a:r>
              <a:rPr lang="en-US" sz="3600" b="1" dirty="0">
                <a:solidFill>
                  <a:schemeClr val="accent2">
                    <a:lumMod val="50000"/>
                  </a:schemeClr>
                </a:solidFill>
                <a:latin typeface="Forte" panose="03060902040502070203" pitchFamily="66" charset="0"/>
              </a:rPr>
              <a:t>Low quality software has high cost and schedule issues</a:t>
            </a:r>
          </a:p>
        </p:txBody>
      </p:sp>
    </p:spTree>
    <p:extLst>
      <p:ext uri="{BB962C8B-B14F-4D97-AF65-F5344CB8AC3E}">
        <p14:creationId xmlns:p14="http://schemas.microsoft.com/office/powerpoint/2010/main" val="26752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096000" y="4464911"/>
            <a:ext cx="5181600" cy="1393820"/>
          </a:xfrm>
        </p:spPr>
        <p:txBody>
          <a:bodyPr>
            <a:normAutofit/>
          </a:bodyPr>
          <a:lstStyle/>
          <a:p>
            <a:r>
              <a:rPr lang="en-US" dirty="0"/>
              <a:t>Refactoring (</a:t>
            </a:r>
            <a:r>
              <a:rPr lang="en-US" dirty="0" err="1"/>
              <a:t>ThankYouMessage</a:t>
            </a:r>
            <a:r>
              <a:rPr lang="en-US" dirty="0"/>
              <a:t>)</a:t>
            </a:r>
          </a:p>
          <a:p>
            <a:endParaRPr lang="en-US" dirty="0"/>
          </a:p>
        </p:txBody>
      </p:sp>
      <p:sp>
        <p:nvSpPr>
          <p:cNvPr id="4" name="Title 3"/>
          <p:cNvSpPr>
            <a:spLocks noGrp="1"/>
          </p:cNvSpPr>
          <p:nvPr>
            <p:ph type="title"/>
          </p:nvPr>
        </p:nvSpPr>
        <p:spPr>
          <a:xfrm>
            <a:off x="768096" y="2831592"/>
            <a:ext cx="10363200" cy="762000"/>
          </a:xfrm>
        </p:spPr>
        <p:txBody>
          <a:bodyPr>
            <a:normAutofit fontScale="90000"/>
          </a:bodyPr>
          <a:lstStyle/>
          <a:p>
            <a:r>
              <a:rPr lang="en-US" sz="13800" dirty="0"/>
              <a:t>Demo!</a:t>
            </a:r>
          </a:p>
        </p:txBody>
      </p:sp>
    </p:spTree>
    <p:extLst>
      <p:ext uri="{BB962C8B-B14F-4D97-AF65-F5344CB8AC3E}">
        <p14:creationId xmlns:p14="http://schemas.microsoft.com/office/powerpoint/2010/main" val="2946150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99C5A6-20A9-4E7C-9E6E-CC48BC6C92D8}"/>
              </a:ext>
            </a:extLst>
          </p:cNvPr>
          <p:cNvSpPr>
            <a:spLocks noGrp="1"/>
          </p:cNvSpPr>
          <p:nvPr>
            <p:ph type="title"/>
          </p:nvPr>
        </p:nvSpPr>
        <p:spPr>
          <a:xfrm>
            <a:off x="838200" y="365125"/>
            <a:ext cx="10515600" cy="1325563"/>
          </a:xfrm>
        </p:spPr>
        <p:txBody>
          <a:bodyPr/>
          <a:lstStyle/>
          <a:p>
            <a:r>
              <a:rPr lang="en-US" dirty="0"/>
              <a:t>Avoid bad use of async</a:t>
            </a:r>
          </a:p>
        </p:txBody>
      </p:sp>
      <p:sp>
        <p:nvSpPr>
          <p:cNvPr id="19" name="Freeform: Shape 18">
            <a:extLst>
              <a:ext uri="{FF2B5EF4-FFF2-40B4-BE49-F238E27FC236}">
                <a16:creationId xmlns:a16="http://schemas.microsoft.com/office/drawing/2014/main" id="{68B7EA83-69E1-4417-B0BA-20E270B28273}"/>
              </a:ext>
            </a:extLst>
          </p:cNvPr>
          <p:cNvSpPr/>
          <p:nvPr/>
        </p:nvSpPr>
        <p:spPr>
          <a:xfrm>
            <a:off x="3833447" y="2152357"/>
            <a:ext cx="823403" cy="731520"/>
          </a:xfrm>
          <a:custGeom>
            <a:avLst/>
            <a:gdLst>
              <a:gd name="connsiteX0" fmla="*/ 260252 w 823403"/>
              <a:gd name="connsiteY0" fmla="*/ 218050 h 731520"/>
              <a:gd name="connsiteX1" fmla="*/ 98473 w 823403"/>
              <a:gd name="connsiteY1" fmla="*/ 77373 h 731520"/>
              <a:gd name="connsiteX2" fmla="*/ 7033 w 823403"/>
              <a:gd name="connsiteY2" fmla="*/ 274320 h 731520"/>
              <a:gd name="connsiteX3" fmla="*/ 0 w 823403"/>
              <a:gd name="connsiteY3" fmla="*/ 323557 h 731520"/>
              <a:gd name="connsiteX4" fmla="*/ 14067 w 823403"/>
              <a:gd name="connsiteY4" fmla="*/ 478302 h 731520"/>
              <a:gd name="connsiteX5" fmla="*/ 49236 w 823403"/>
              <a:gd name="connsiteY5" fmla="*/ 562708 h 731520"/>
              <a:gd name="connsiteX6" fmla="*/ 70338 w 823403"/>
              <a:gd name="connsiteY6" fmla="*/ 604911 h 731520"/>
              <a:gd name="connsiteX7" fmla="*/ 98473 w 823403"/>
              <a:gd name="connsiteY7" fmla="*/ 640080 h 731520"/>
              <a:gd name="connsiteX8" fmla="*/ 182880 w 823403"/>
              <a:gd name="connsiteY8" fmla="*/ 696351 h 731520"/>
              <a:gd name="connsiteX9" fmla="*/ 232116 w 823403"/>
              <a:gd name="connsiteY9" fmla="*/ 717453 h 731520"/>
              <a:gd name="connsiteX10" fmla="*/ 337624 w 823403"/>
              <a:gd name="connsiteY10" fmla="*/ 731520 h 731520"/>
              <a:gd name="connsiteX11" fmla="*/ 457200 w 823403"/>
              <a:gd name="connsiteY11" fmla="*/ 724487 h 731520"/>
              <a:gd name="connsiteX12" fmla="*/ 520504 w 823403"/>
              <a:gd name="connsiteY12" fmla="*/ 710419 h 731520"/>
              <a:gd name="connsiteX13" fmla="*/ 576775 w 823403"/>
              <a:gd name="connsiteY13" fmla="*/ 696351 h 731520"/>
              <a:gd name="connsiteX14" fmla="*/ 696350 w 823403"/>
              <a:gd name="connsiteY14" fmla="*/ 633047 h 731520"/>
              <a:gd name="connsiteX15" fmla="*/ 773723 w 823403"/>
              <a:gd name="connsiteY15" fmla="*/ 541607 h 731520"/>
              <a:gd name="connsiteX16" fmla="*/ 815926 w 823403"/>
              <a:gd name="connsiteY16" fmla="*/ 443133 h 731520"/>
              <a:gd name="connsiteX17" fmla="*/ 822960 w 823403"/>
              <a:gd name="connsiteY17" fmla="*/ 386862 h 731520"/>
              <a:gd name="connsiteX18" fmla="*/ 766689 w 823403"/>
              <a:gd name="connsiteY18" fmla="*/ 211016 h 731520"/>
              <a:gd name="connsiteX19" fmla="*/ 738553 w 823403"/>
              <a:gd name="connsiteY19" fmla="*/ 161779 h 731520"/>
              <a:gd name="connsiteX20" fmla="*/ 689316 w 823403"/>
              <a:gd name="connsiteY20" fmla="*/ 112542 h 731520"/>
              <a:gd name="connsiteX21" fmla="*/ 569741 w 823403"/>
              <a:gd name="connsiteY21" fmla="*/ 35170 h 731520"/>
              <a:gd name="connsiteX22" fmla="*/ 506436 w 823403"/>
              <a:gd name="connsiteY22" fmla="*/ 7034 h 731520"/>
              <a:gd name="connsiteX23" fmla="*/ 436098 w 823403"/>
              <a:gd name="connsiteY23" fmla="*/ 0 h 731520"/>
              <a:gd name="connsiteX24" fmla="*/ 302455 w 823403"/>
              <a:gd name="connsiteY24" fmla="*/ 21102 h 731520"/>
              <a:gd name="connsiteX25" fmla="*/ 189913 w 823403"/>
              <a:gd name="connsiteY25" fmla="*/ 70339 h 731520"/>
              <a:gd name="connsiteX26" fmla="*/ 140676 w 823403"/>
              <a:gd name="connsiteY26" fmla="*/ 105508 h 731520"/>
              <a:gd name="connsiteX27" fmla="*/ 63304 w 823403"/>
              <a:gd name="connsiteY27" fmla="*/ 203982 h 731520"/>
              <a:gd name="connsiteX28" fmla="*/ 42203 w 823403"/>
              <a:gd name="connsiteY28" fmla="*/ 253219 h 731520"/>
              <a:gd name="connsiteX29" fmla="*/ 28135 w 823403"/>
              <a:gd name="connsiteY29" fmla="*/ 302456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23403" h="731520">
                <a:moveTo>
                  <a:pt x="260252" y="218050"/>
                </a:moveTo>
                <a:cubicBezTo>
                  <a:pt x="206326" y="171158"/>
                  <a:pt x="169417" y="85972"/>
                  <a:pt x="98473" y="77373"/>
                </a:cubicBezTo>
                <a:cubicBezTo>
                  <a:pt x="50526" y="71561"/>
                  <a:pt x="14109" y="240709"/>
                  <a:pt x="7033" y="274320"/>
                </a:cubicBezTo>
                <a:cubicBezTo>
                  <a:pt x="3618" y="290543"/>
                  <a:pt x="2344" y="307145"/>
                  <a:pt x="0" y="323557"/>
                </a:cubicBezTo>
                <a:cubicBezTo>
                  <a:pt x="1930" y="350587"/>
                  <a:pt x="6656" y="441246"/>
                  <a:pt x="14067" y="478302"/>
                </a:cubicBezTo>
                <a:cubicBezTo>
                  <a:pt x="25411" y="535022"/>
                  <a:pt x="24543" y="517437"/>
                  <a:pt x="49236" y="562708"/>
                </a:cubicBezTo>
                <a:cubicBezTo>
                  <a:pt x="56767" y="576516"/>
                  <a:pt x="61894" y="591642"/>
                  <a:pt x="70338" y="604911"/>
                </a:cubicBezTo>
                <a:cubicBezTo>
                  <a:pt x="78398" y="617577"/>
                  <a:pt x="87857" y="629464"/>
                  <a:pt x="98473" y="640080"/>
                </a:cubicBezTo>
                <a:cubicBezTo>
                  <a:pt x="121367" y="662974"/>
                  <a:pt x="154649" y="682235"/>
                  <a:pt x="182880" y="696351"/>
                </a:cubicBezTo>
                <a:cubicBezTo>
                  <a:pt x="198851" y="704336"/>
                  <a:pt x="214947" y="712547"/>
                  <a:pt x="232116" y="717453"/>
                </a:cubicBezTo>
                <a:cubicBezTo>
                  <a:pt x="239673" y="719612"/>
                  <a:pt x="333761" y="731037"/>
                  <a:pt x="337624" y="731520"/>
                </a:cubicBezTo>
                <a:cubicBezTo>
                  <a:pt x="377483" y="729176"/>
                  <a:pt x="417536" y="729064"/>
                  <a:pt x="457200" y="724487"/>
                </a:cubicBezTo>
                <a:cubicBezTo>
                  <a:pt x="478674" y="722009"/>
                  <a:pt x="499463" y="715370"/>
                  <a:pt x="520504" y="710419"/>
                </a:cubicBezTo>
                <a:cubicBezTo>
                  <a:pt x="539324" y="705991"/>
                  <a:pt x="558543" y="702786"/>
                  <a:pt x="576775" y="696351"/>
                </a:cubicBezTo>
                <a:cubicBezTo>
                  <a:pt x="613228" y="683485"/>
                  <a:pt x="665580" y="657224"/>
                  <a:pt x="696350" y="633047"/>
                </a:cubicBezTo>
                <a:cubicBezTo>
                  <a:pt x="727779" y="608353"/>
                  <a:pt x="752370" y="574823"/>
                  <a:pt x="773723" y="541607"/>
                </a:cubicBezTo>
                <a:cubicBezTo>
                  <a:pt x="806665" y="490364"/>
                  <a:pt x="799971" y="498974"/>
                  <a:pt x="815926" y="443133"/>
                </a:cubicBezTo>
                <a:cubicBezTo>
                  <a:pt x="818271" y="424376"/>
                  <a:pt x="825212" y="405630"/>
                  <a:pt x="822960" y="386862"/>
                </a:cubicBezTo>
                <a:cubicBezTo>
                  <a:pt x="812603" y="300555"/>
                  <a:pt x="801570" y="276418"/>
                  <a:pt x="766689" y="211016"/>
                </a:cubicBezTo>
                <a:cubicBezTo>
                  <a:pt x="757793" y="194337"/>
                  <a:pt x="750232" y="176643"/>
                  <a:pt x="738553" y="161779"/>
                </a:cubicBezTo>
                <a:cubicBezTo>
                  <a:pt x="724213" y="143528"/>
                  <a:pt x="706856" y="127743"/>
                  <a:pt x="689316" y="112542"/>
                </a:cubicBezTo>
                <a:cubicBezTo>
                  <a:pt x="650113" y="78566"/>
                  <a:pt x="616087" y="58343"/>
                  <a:pt x="569741" y="35170"/>
                </a:cubicBezTo>
                <a:cubicBezTo>
                  <a:pt x="549087" y="24843"/>
                  <a:pt x="528768" y="12911"/>
                  <a:pt x="506436" y="7034"/>
                </a:cubicBezTo>
                <a:cubicBezTo>
                  <a:pt x="483649" y="1037"/>
                  <a:pt x="459544" y="2345"/>
                  <a:pt x="436098" y="0"/>
                </a:cubicBezTo>
                <a:cubicBezTo>
                  <a:pt x="391550" y="7034"/>
                  <a:pt x="346481" y="11319"/>
                  <a:pt x="302455" y="21102"/>
                </a:cubicBezTo>
                <a:cubicBezTo>
                  <a:pt x="276001" y="26981"/>
                  <a:pt x="212331" y="56888"/>
                  <a:pt x="189913" y="70339"/>
                </a:cubicBezTo>
                <a:cubicBezTo>
                  <a:pt x="172618" y="80716"/>
                  <a:pt x="154547" y="90866"/>
                  <a:pt x="140676" y="105508"/>
                </a:cubicBezTo>
                <a:cubicBezTo>
                  <a:pt x="111966" y="135813"/>
                  <a:pt x="86460" y="169248"/>
                  <a:pt x="63304" y="203982"/>
                </a:cubicBezTo>
                <a:cubicBezTo>
                  <a:pt x="53399" y="218839"/>
                  <a:pt x="48209" y="236403"/>
                  <a:pt x="42203" y="253219"/>
                </a:cubicBezTo>
                <a:cubicBezTo>
                  <a:pt x="36462" y="269294"/>
                  <a:pt x="28135" y="302456"/>
                  <a:pt x="28135" y="302456"/>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B43749-4FC6-4523-9900-DEDF67636389}"/>
              </a:ext>
            </a:extLst>
          </p:cNvPr>
          <p:cNvSpPr/>
          <p:nvPr/>
        </p:nvSpPr>
        <p:spPr>
          <a:xfrm>
            <a:off x="4261887" y="2954216"/>
            <a:ext cx="56895" cy="1343464"/>
          </a:xfrm>
          <a:custGeom>
            <a:avLst/>
            <a:gdLst>
              <a:gd name="connsiteX0" fmla="*/ 56895 w 56895"/>
              <a:gd name="connsiteY0" fmla="*/ 0 h 1343464"/>
              <a:gd name="connsiteX1" fmla="*/ 21726 w 56895"/>
              <a:gd name="connsiteY1" fmla="*/ 1033975 h 1343464"/>
              <a:gd name="connsiteX2" fmla="*/ 14692 w 56895"/>
              <a:gd name="connsiteY2" fmla="*/ 1174652 h 1343464"/>
              <a:gd name="connsiteX3" fmla="*/ 624 w 56895"/>
              <a:gd name="connsiteY3" fmla="*/ 1259058 h 1343464"/>
              <a:gd name="connsiteX4" fmla="*/ 624 w 56895"/>
              <a:gd name="connsiteY4" fmla="*/ 1343464 h 134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95" h="1343464">
                <a:moveTo>
                  <a:pt x="56895" y="0"/>
                </a:moveTo>
                <a:cubicBezTo>
                  <a:pt x="-12128" y="483166"/>
                  <a:pt x="35330" y="88548"/>
                  <a:pt x="21726" y="1033975"/>
                </a:cubicBezTo>
                <a:cubicBezTo>
                  <a:pt x="21051" y="1080921"/>
                  <a:pt x="18591" y="1127863"/>
                  <a:pt x="14692" y="1174652"/>
                </a:cubicBezTo>
                <a:cubicBezTo>
                  <a:pt x="-2229" y="1377703"/>
                  <a:pt x="19226" y="887037"/>
                  <a:pt x="624" y="1259058"/>
                </a:cubicBezTo>
                <a:cubicBezTo>
                  <a:pt x="-781" y="1287158"/>
                  <a:pt x="624" y="1315329"/>
                  <a:pt x="624" y="1343464"/>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2E2346-1531-438A-BA01-BA1E2C978EA5}"/>
              </a:ext>
            </a:extLst>
          </p:cNvPr>
          <p:cNvSpPr/>
          <p:nvPr/>
        </p:nvSpPr>
        <p:spPr>
          <a:xfrm>
            <a:off x="4297680" y="3086584"/>
            <a:ext cx="724487" cy="156020"/>
          </a:xfrm>
          <a:custGeom>
            <a:avLst/>
            <a:gdLst>
              <a:gd name="connsiteX0" fmla="*/ 0 w 724487"/>
              <a:gd name="connsiteY0" fmla="*/ 156020 h 156020"/>
              <a:gd name="connsiteX1" fmla="*/ 189914 w 724487"/>
              <a:gd name="connsiteY1" fmla="*/ 57546 h 156020"/>
              <a:gd name="connsiteX2" fmla="*/ 211016 w 724487"/>
              <a:gd name="connsiteY2" fmla="*/ 50512 h 156020"/>
              <a:gd name="connsiteX3" fmla="*/ 379828 w 724487"/>
              <a:gd name="connsiteY3" fmla="*/ 1275 h 156020"/>
              <a:gd name="connsiteX4" fmla="*/ 492370 w 724487"/>
              <a:gd name="connsiteY4" fmla="*/ 15343 h 156020"/>
              <a:gd name="connsiteX5" fmla="*/ 541607 w 724487"/>
              <a:gd name="connsiteY5" fmla="*/ 50512 h 156020"/>
              <a:gd name="connsiteX6" fmla="*/ 604911 w 724487"/>
              <a:gd name="connsiteY6" fmla="*/ 85681 h 156020"/>
              <a:gd name="connsiteX7" fmla="*/ 647114 w 724487"/>
              <a:gd name="connsiteY7" fmla="*/ 92715 h 156020"/>
              <a:gd name="connsiteX8" fmla="*/ 724487 w 724487"/>
              <a:gd name="connsiteY8" fmla="*/ 120850 h 15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4487" h="156020">
                <a:moveTo>
                  <a:pt x="0" y="156020"/>
                </a:moveTo>
                <a:lnTo>
                  <a:pt x="189914" y="57546"/>
                </a:lnTo>
                <a:cubicBezTo>
                  <a:pt x="196546" y="54230"/>
                  <a:pt x="203898" y="52588"/>
                  <a:pt x="211016" y="50512"/>
                </a:cubicBezTo>
                <a:cubicBezTo>
                  <a:pt x="387968" y="-1099"/>
                  <a:pt x="306946" y="25570"/>
                  <a:pt x="379828" y="1275"/>
                </a:cubicBezTo>
                <a:cubicBezTo>
                  <a:pt x="417342" y="5964"/>
                  <a:pt x="465637" y="-11390"/>
                  <a:pt x="492370" y="15343"/>
                </a:cubicBezTo>
                <a:cubicBezTo>
                  <a:pt x="529668" y="52641"/>
                  <a:pt x="495316" y="22738"/>
                  <a:pt x="541607" y="50512"/>
                </a:cubicBezTo>
                <a:cubicBezTo>
                  <a:pt x="573602" y="69709"/>
                  <a:pt x="574952" y="79023"/>
                  <a:pt x="604911" y="85681"/>
                </a:cubicBezTo>
                <a:cubicBezTo>
                  <a:pt x="618833" y="88775"/>
                  <a:pt x="633046" y="90370"/>
                  <a:pt x="647114" y="92715"/>
                </a:cubicBezTo>
                <a:lnTo>
                  <a:pt x="724487" y="120850"/>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3AB4CEC-F876-4991-A487-3FAEEA268581}"/>
              </a:ext>
            </a:extLst>
          </p:cNvPr>
          <p:cNvSpPr/>
          <p:nvPr/>
        </p:nvSpPr>
        <p:spPr>
          <a:xfrm>
            <a:off x="3390314" y="3214468"/>
            <a:ext cx="886265" cy="196948"/>
          </a:xfrm>
          <a:custGeom>
            <a:avLst/>
            <a:gdLst>
              <a:gd name="connsiteX0" fmla="*/ 886265 w 886265"/>
              <a:gd name="connsiteY0" fmla="*/ 175846 h 196948"/>
              <a:gd name="connsiteX1" fmla="*/ 710419 w 886265"/>
              <a:gd name="connsiteY1" fmla="*/ 42203 h 196948"/>
              <a:gd name="connsiteX2" fmla="*/ 682283 w 886265"/>
              <a:gd name="connsiteY2" fmla="*/ 28136 h 196948"/>
              <a:gd name="connsiteX3" fmla="*/ 450166 w 886265"/>
              <a:gd name="connsiteY3" fmla="*/ 0 h 196948"/>
              <a:gd name="connsiteX4" fmla="*/ 295422 w 886265"/>
              <a:gd name="connsiteY4" fmla="*/ 56271 h 196948"/>
              <a:gd name="connsiteX5" fmla="*/ 133643 w 886265"/>
              <a:gd name="connsiteY5" fmla="*/ 133643 h 196948"/>
              <a:gd name="connsiteX6" fmla="*/ 105508 w 886265"/>
              <a:gd name="connsiteY6" fmla="*/ 154745 h 196948"/>
              <a:gd name="connsiteX7" fmla="*/ 42203 w 886265"/>
              <a:gd name="connsiteY7" fmla="*/ 182880 h 196948"/>
              <a:gd name="connsiteX8" fmla="*/ 0 w 886265"/>
              <a:gd name="connsiteY8" fmla="*/ 196948 h 19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265" h="196948">
                <a:moveTo>
                  <a:pt x="886265" y="175846"/>
                </a:moveTo>
                <a:cubicBezTo>
                  <a:pt x="827650" y="131298"/>
                  <a:pt x="770049" y="85383"/>
                  <a:pt x="710419" y="42203"/>
                </a:cubicBezTo>
                <a:cubicBezTo>
                  <a:pt x="701926" y="36053"/>
                  <a:pt x="692633" y="29814"/>
                  <a:pt x="682283" y="28136"/>
                </a:cubicBezTo>
                <a:cubicBezTo>
                  <a:pt x="605349" y="15660"/>
                  <a:pt x="527538" y="9379"/>
                  <a:pt x="450166" y="0"/>
                </a:cubicBezTo>
                <a:cubicBezTo>
                  <a:pt x="397739" y="17476"/>
                  <a:pt x="346779" y="33885"/>
                  <a:pt x="295422" y="56271"/>
                </a:cubicBezTo>
                <a:cubicBezTo>
                  <a:pt x="240625" y="80157"/>
                  <a:pt x="181463" y="97776"/>
                  <a:pt x="133643" y="133643"/>
                </a:cubicBezTo>
                <a:cubicBezTo>
                  <a:pt x="124265" y="140677"/>
                  <a:pt x="115830" y="149187"/>
                  <a:pt x="105508" y="154745"/>
                </a:cubicBezTo>
                <a:cubicBezTo>
                  <a:pt x="85176" y="165693"/>
                  <a:pt x="63756" y="174591"/>
                  <a:pt x="42203" y="182880"/>
                </a:cubicBezTo>
                <a:cubicBezTo>
                  <a:pt x="-29772" y="210563"/>
                  <a:pt x="43732" y="175082"/>
                  <a:pt x="0" y="19694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AC10C84-55F5-4417-B71E-AC2177B0AAF9}"/>
              </a:ext>
            </a:extLst>
          </p:cNvPr>
          <p:cNvSpPr/>
          <p:nvPr/>
        </p:nvSpPr>
        <p:spPr>
          <a:xfrm>
            <a:off x="3594296" y="4206240"/>
            <a:ext cx="611944" cy="808893"/>
          </a:xfrm>
          <a:custGeom>
            <a:avLst/>
            <a:gdLst>
              <a:gd name="connsiteX0" fmla="*/ 611944 w 611944"/>
              <a:gd name="connsiteY0" fmla="*/ 0 h 808893"/>
              <a:gd name="connsiteX1" fmla="*/ 471267 w 611944"/>
              <a:gd name="connsiteY1" fmla="*/ 189914 h 808893"/>
              <a:gd name="connsiteX2" fmla="*/ 450166 w 611944"/>
              <a:gd name="connsiteY2" fmla="*/ 225084 h 808893"/>
              <a:gd name="connsiteX3" fmla="*/ 196947 w 611944"/>
              <a:gd name="connsiteY3" fmla="*/ 555674 h 808893"/>
              <a:gd name="connsiteX4" fmla="*/ 91440 w 611944"/>
              <a:gd name="connsiteY4" fmla="*/ 668216 h 808893"/>
              <a:gd name="connsiteX5" fmla="*/ 35169 w 611944"/>
              <a:gd name="connsiteY5" fmla="*/ 738554 h 808893"/>
              <a:gd name="connsiteX6" fmla="*/ 0 w 611944"/>
              <a:gd name="connsiteY6" fmla="*/ 780757 h 808893"/>
              <a:gd name="connsiteX7" fmla="*/ 21101 w 611944"/>
              <a:gd name="connsiteY7" fmla="*/ 808893 h 80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944" h="808893">
                <a:moveTo>
                  <a:pt x="611944" y="0"/>
                </a:moveTo>
                <a:cubicBezTo>
                  <a:pt x="565052" y="63305"/>
                  <a:pt x="517246" y="125943"/>
                  <a:pt x="471267" y="189914"/>
                </a:cubicBezTo>
                <a:cubicBezTo>
                  <a:pt x="463288" y="201015"/>
                  <a:pt x="458369" y="214147"/>
                  <a:pt x="450166" y="225084"/>
                </a:cubicBezTo>
                <a:cubicBezTo>
                  <a:pt x="366881" y="336131"/>
                  <a:pt x="281580" y="445651"/>
                  <a:pt x="196947" y="555674"/>
                </a:cubicBezTo>
                <a:cubicBezTo>
                  <a:pt x="139514" y="630337"/>
                  <a:pt x="195252" y="553477"/>
                  <a:pt x="91440" y="668216"/>
                </a:cubicBezTo>
                <a:cubicBezTo>
                  <a:pt x="71295" y="690481"/>
                  <a:pt x="54564" y="715633"/>
                  <a:pt x="35169" y="738554"/>
                </a:cubicBezTo>
                <a:cubicBezTo>
                  <a:pt x="-7381" y="788840"/>
                  <a:pt x="32732" y="731658"/>
                  <a:pt x="0" y="780757"/>
                </a:cubicBezTo>
                <a:lnTo>
                  <a:pt x="21101" y="808893"/>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3309013-59C7-44BF-9CAF-722C7A7C8C4F}"/>
              </a:ext>
            </a:extLst>
          </p:cNvPr>
          <p:cNvSpPr/>
          <p:nvPr/>
        </p:nvSpPr>
        <p:spPr>
          <a:xfrm>
            <a:off x="4304714" y="4206240"/>
            <a:ext cx="506437" cy="963637"/>
          </a:xfrm>
          <a:custGeom>
            <a:avLst/>
            <a:gdLst>
              <a:gd name="connsiteX0" fmla="*/ 0 w 682283"/>
              <a:gd name="connsiteY0" fmla="*/ 0 h 330591"/>
              <a:gd name="connsiteX1" fmla="*/ 211016 w 682283"/>
              <a:gd name="connsiteY1" fmla="*/ 77373 h 330591"/>
              <a:gd name="connsiteX2" fmla="*/ 485336 w 682283"/>
              <a:gd name="connsiteY2" fmla="*/ 267287 h 330591"/>
              <a:gd name="connsiteX3" fmla="*/ 506437 w 682283"/>
              <a:gd name="connsiteY3" fmla="*/ 274320 h 330591"/>
              <a:gd name="connsiteX4" fmla="*/ 562708 w 682283"/>
              <a:gd name="connsiteY4" fmla="*/ 295422 h 330591"/>
              <a:gd name="connsiteX5" fmla="*/ 661182 w 682283"/>
              <a:gd name="connsiteY5" fmla="*/ 281354 h 330591"/>
              <a:gd name="connsiteX6" fmla="*/ 682283 w 682283"/>
              <a:gd name="connsiteY6" fmla="*/ 274320 h 330591"/>
              <a:gd name="connsiteX7" fmla="*/ 675249 w 682283"/>
              <a:gd name="connsiteY7" fmla="*/ 330591 h 33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283" h="330591">
                <a:moveTo>
                  <a:pt x="0" y="0"/>
                </a:moveTo>
                <a:cubicBezTo>
                  <a:pt x="70339" y="25791"/>
                  <a:pt x="145392" y="41232"/>
                  <a:pt x="211016" y="77373"/>
                </a:cubicBezTo>
                <a:cubicBezTo>
                  <a:pt x="308434" y="131024"/>
                  <a:pt x="379827" y="232121"/>
                  <a:pt x="485336" y="267287"/>
                </a:cubicBezTo>
                <a:cubicBezTo>
                  <a:pt x="492370" y="269631"/>
                  <a:pt x="499469" y="271786"/>
                  <a:pt x="506437" y="274320"/>
                </a:cubicBezTo>
                <a:cubicBezTo>
                  <a:pt x="525263" y="281166"/>
                  <a:pt x="543951" y="288388"/>
                  <a:pt x="562708" y="295422"/>
                </a:cubicBezTo>
                <a:cubicBezTo>
                  <a:pt x="587044" y="292380"/>
                  <a:pt x="635104" y="287149"/>
                  <a:pt x="661182" y="281354"/>
                </a:cubicBezTo>
                <a:cubicBezTo>
                  <a:pt x="668420" y="279746"/>
                  <a:pt x="675249" y="276665"/>
                  <a:pt x="682283" y="274320"/>
                </a:cubicBezTo>
                <a:cubicBezTo>
                  <a:pt x="673870" y="316387"/>
                  <a:pt x="675249" y="297534"/>
                  <a:pt x="675249" y="330591"/>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6826311-DCC0-4E4C-917E-2A3E2E233FF5}"/>
              </a:ext>
            </a:extLst>
          </p:cNvPr>
          <p:cNvSpPr/>
          <p:nvPr/>
        </p:nvSpPr>
        <p:spPr>
          <a:xfrm>
            <a:off x="7505114" y="2236764"/>
            <a:ext cx="829994" cy="640080"/>
          </a:xfrm>
          <a:custGeom>
            <a:avLst/>
            <a:gdLst>
              <a:gd name="connsiteX0" fmla="*/ 386862 w 829994"/>
              <a:gd name="connsiteY0" fmla="*/ 281353 h 640080"/>
              <a:gd name="connsiteX1" fmla="*/ 239151 w 829994"/>
              <a:gd name="connsiteY1" fmla="*/ 112541 h 640080"/>
              <a:gd name="connsiteX2" fmla="*/ 140677 w 829994"/>
              <a:gd name="connsiteY2" fmla="*/ 119575 h 640080"/>
              <a:gd name="connsiteX3" fmla="*/ 77373 w 829994"/>
              <a:gd name="connsiteY3" fmla="*/ 154744 h 640080"/>
              <a:gd name="connsiteX4" fmla="*/ 56271 w 829994"/>
              <a:gd name="connsiteY4" fmla="*/ 182880 h 640080"/>
              <a:gd name="connsiteX5" fmla="*/ 35169 w 829994"/>
              <a:gd name="connsiteY5" fmla="*/ 203981 h 640080"/>
              <a:gd name="connsiteX6" fmla="*/ 7034 w 829994"/>
              <a:gd name="connsiteY6" fmla="*/ 267286 h 640080"/>
              <a:gd name="connsiteX7" fmla="*/ 0 w 829994"/>
              <a:gd name="connsiteY7" fmla="*/ 302455 h 640080"/>
              <a:gd name="connsiteX8" fmla="*/ 14068 w 829994"/>
              <a:gd name="connsiteY8" fmla="*/ 436098 h 640080"/>
              <a:gd name="connsiteX9" fmla="*/ 28136 w 829994"/>
              <a:gd name="connsiteY9" fmla="*/ 471267 h 640080"/>
              <a:gd name="connsiteX10" fmla="*/ 98474 w 829994"/>
              <a:gd name="connsiteY10" fmla="*/ 569741 h 640080"/>
              <a:gd name="connsiteX11" fmla="*/ 203982 w 829994"/>
              <a:gd name="connsiteY11" fmla="*/ 626012 h 640080"/>
              <a:gd name="connsiteX12" fmla="*/ 288388 w 829994"/>
              <a:gd name="connsiteY12" fmla="*/ 640080 h 640080"/>
              <a:gd name="connsiteX13" fmla="*/ 429065 w 829994"/>
              <a:gd name="connsiteY13" fmla="*/ 618978 h 640080"/>
              <a:gd name="connsiteX14" fmla="*/ 471268 w 829994"/>
              <a:gd name="connsiteY14" fmla="*/ 611944 h 640080"/>
              <a:gd name="connsiteX15" fmla="*/ 520505 w 829994"/>
              <a:gd name="connsiteY15" fmla="*/ 590843 h 640080"/>
              <a:gd name="connsiteX16" fmla="*/ 569742 w 829994"/>
              <a:gd name="connsiteY16" fmla="*/ 576775 h 640080"/>
              <a:gd name="connsiteX17" fmla="*/ 654148 w 829994"/>
              <a:gd name="connsiteY17" fmla="*/ 520504 h 640080"/>
              <a:gd name="connsiteX18" fmla="*/ 731520 w 829994"/>
              <a:gd name="connsiteY18" fmla="*/ 464233 h 640080"/>
              <a:gd name="connsiteX19" fmla="*/ 766689 w 829994"/>
              <a:gd name="connsiteY19" fmla="*/ 429064 h 640080"/>
              <a:gd name="connsiteX20" fmla="*/ 822960 w 829994"/>
              <a:gd name="connsiteY20" fmla="*/ 330590 h 640080"/>
              <a:gd name="connsiteX21" fmla="*/ 829994 w 829994"/>
              <a:gd name="connsiteY21" fmla="*/ 295421 h 640080"/>
              <a:gd name="connsiteX22" fmla="*/ 787791 w 829994"/>
              <a:gd name="connsiteY22" fmla="*/ 168812 h 640080"/>
              <a:gd name="connsiteX23" fmla="*/ 731520 w 829994"/>
              <a:gd name="connsiteY23" fmla="*/ 112541 h 640080"/>
              <a:gd name="connsiteX24" fmla="*/ 647114 w 829994"/>
              <a:gd name="connsiteY24" fmla="*/ 70338 h 640080"/>
              <a:gd name="connsiteX25" fmla="*/ 555674 w 829994"/>
              <a:gd name="connsiteY25" fmla="*/ 28135 h 640080"/>
              <a:gd name="connsiteX26" fmla="*/ 414997 w 829994"/>
              <a:gd name="connsiteY26" fmla="*/ 0 h 640080"/>
              <a:gd name="connsiteX27" fmla="*/ 281354 w 829994"/>
              <a:gd name="connsiteY27" fmla="*/ 14067 h 640080"/>
              <a:gd name="connsiteX28" fmla="*/ 232117 w 829994"/>
              <a:gd name="connsiteY28" fmla="*/ 28135 h 640080"/>
              <a:gd name="connsiteX29" fmla="*/ 133643 w 829994"/>
              <a:gd name="connsiteY29" fmla="*/ 98473 h 640080"/>
              <a:gd name="connsiteX30" fmla="*/ 112542 w 829994"/>
              <a:gd name="connsiteY30" fmla="*/ 126609 h 640080"/>
              <a:gd name="connsiteX31" fmla="*/ 105508 w 829994"/>
              <a:gd name="connsiteY31" fmla="*/ 154744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29994" h="640080">
                <a:moveTo>
                  <a:pt x="386862" y="281353"/>
                </a:moveTo>
                <a:cubicBezTo>
                  <a:pt x="337625" y="225082"/>
                  <a:pt x="301637" y="153603"/>
                  <a:pt x="239151" y="112541"/>
                </a:cubicBezTo>
                <a:cubicBezTo>
                  <a:pt x="211649" y="94469"/>
                  <a:pt x="173360" y="115730"/>
                  <a:pt x="140677" y="119575"/>
                </a:cubicBezTo>
                <a:cubicBezTo>
                  <a:pt x="121759" y="121801"/>
                  <a:pt x="84191" y="145654"/>
                  <a:pt x="77373" y="154744"/>
                </a:cubicBezTo>
                <a:cubicBezTo>
                  <a:pt x="70339" y="164123"/>
                  <a:pt x="63901" y="173979"/>
                  <a:pt x="56271" y="182880"/>
                </a:cubicBezTo>
                <a:cubicBezTo>
                  <a:pt x="49797" y="190433"/>
                  <a:pt x="42203" y="196947"/>
                  <a:pt x="35169" y="203981"/>
                </a:cubicBezTo>
                <a:cubicBezTo>
                  <a:pt x="24778" y="224763"/>
                  <a:pt x="13769" y="244835"/>
                  <a:pt x="7034" y="267286"/>
                </a:cubicBezTo>
                <a:cubicBezTo>
                  <a:pt x="3599" y="278737"/>
                  <a:pt x="2345" y="290732"/>
                  <a:pt x="0" y="302455"/>
                </a:cubicBezTo>
                <a:cubicBezTo>
                  <a:pt x="4689" y="347003"/>
                  <a:pt x="6704" y="391914"/>
                  <a:pt x="14068" y="436098"/>
                </a:cubicBezTo>
                <a:cubicBezTo>
                  <a:pt x="16144" y="448552"/>
                  <a:pt x="22194" y="460126"/>
                  <a:pt x="28136" y="471267"/>
                </a:cubicBezTo>
                <a:cubicBezTo>
                  <a:pt x="48035" y="508577"/>
                  <a:pt x="65133" y="543809"/>
                  <a:pt x="98474" y="569741"/>
                </a:cubicBezTo>
                <a:cubicBezTo>
                  <a:pt x="116789" y="583987"/>
                  <a:pt x="196830" y="623736"/>
                  <a:pt x="203982" y="626012"/>
                </a:cubicBezTo>
                <a:cubicBezTo>
                  <a:pt x="231163" y="634660"/>
                  <a:pt x="288388" y="640080"/>
                  <a:pt x="288388" y="640080"/>
                </a:cubicBezTo>
                <a:cubicBezTo>
                  <a:pt x="384052" y="624136"/>
                  <a:pt x="268219" y="643105"/>
                  <a:pt x="429065" y="618978"/>
                </a:cubicBezTo>
                <a:cubicBezTo>
                  <a:pt x="443169" y="616862"/>
                  <a:pt x="457200" y="614289"/>
                  <a:pt x="471268" y="611944"/>
                </a:cubicBezTo>
                <a:cubicBezTo>
                  <a:pt x="487680" y="604910"/>
                  <a:pt x="503689" y="596849"/>
                  <a:pt x="520505" y="590843"/>
                </a:cubicBezTo>
                <a:cubicBezTo>
                  <a:pt x="536580" y="585102"/>
                  <a:pt x="554637" y="584725"/>
                  <a:pt x="569742" y="576775"/>
                </a:cubicBezTo>
                <a:cubicBezTo>
                  <a:pt x="599665" y="561026"/>
                  <a:pt x="626013" y="539261"/>
                  <a:pt x="654148" y="520504"/>
                </a:cubicBezTo>
                <a:cubicBezTo>
                  <a:pt x="685502" y="499601"/>
                  <a:pt x="703874" y="489114"/>
                  <a:pt x="731520" y="464233"/>
                </a:cubicBezTo>
                <a:cubicBezTo>
                  <a:pt x="743843" y="453142"/>
                  <a:pt x="756885" y="442433"/>
                  <a:pt x="766689" y="429064"/>
                </a:cubicBezTo>
                <a:cubicBezTo>
                  <a:pt x="791630" y="395055"/>
                  <a:pt x="805355" y="365803"/>
                  <a:pt x="822960" y="330590"/>
                </a:cubicBezTo>
                <a:cubicBezTo>
                  <a:pt x="825305" y="318867"/>
                  <a:pt x="829994" y="307376"/>
                  <a:pt x="829994" y="295421"/>
                </a:cubicBezTo>
                <a:cubicBezTo>
                  <a:pt x="829994" y="240502"/>
                  <a:pt x="822243" y="213864"/>
                  <a:pt x="787791" y="168812"/>
                </a:cubicBezTo>
                <a:cubicBezTo>
                  <a:pt x="771678" y="147741"/>
                  <a:pt x="755246" y="124404"/>
                  <a:pt x="731520" y="112541"/>
                </a:cubicBezTo>
                <a:lnTo>
                  <a:pt x="647114" y="70338"/>
                </a:lnTo>
                <a:cubicBezTo>
                  <a:pt x="628393" y="60977"/>
                  <a:pt x="574578" y="33036"/>
                  <a:pt x="555674" y="28135"/>
                </a:cubicBezTo>
                <a:cubicBezTo>
                  <a:pt x="509383" y="16134"/>
                  <a:pt x="461889" y="9378"/>
                  <a:pt x="414997" y="0"/>
                </a:cubicBezTo>
                <a:cubicBezTo>
                  <a:pt x="370449" y="4689"/>
                  <a:pt x="325627" y="7256"/>
                  <a:pt x="281354" y="14067"/>
                </a:cubicBezTo>
                <a:cubicBezTo>
                  <a:pt x="264483" y="16662"/>
                  <a:pt x="247561" y="20867"/>
                  <a:pt x="232117" y="28135"/>
                </a:cubicBezTo>
                <a:cubicBezTo>
                  <a:pt x="186937" y="49397"/>
                  <a:pt x="163393" y="64473"/>
                  <a:pt x="133643" y="98473"/>
                </a:cubicBezTo>
                <a:cubicBezTo>
                  <a:pt x="125923" y="107296"/>
                  <a:pt x="119576" y="117230"/>
                  <a:pt x="112542" y="126609"/>
                </a:cubicBezTo>
                <a:lnTo>
                  <a:pt x="105508" y="154744"/>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61C2F24-3D95-44E1-91F4-E883A788312B}"/>
              </a:ext>
            </a:extLst>
          </p:cNvPr>
          <p:cNvSpPr/>
          <p:nvPr/>
        </p:nvSpPr>
        <p:spPr>
          <a:xfrm>
            <a:off x="7434776" y="2912013"/>
            <a:ext cx="640080" cy="1892104"/>
          </a:xfrm>
          <a:custGeom>
            <a:avLst/>
            <a:gdLst>
              <a:gd name="connsiteX0" fmla="*/ 492369 w 640080"/>
              <a:gd name="connsiteY0" fmla="*/ 0 h 1892104"/>
              <a:gd name="connsiteX1" fmla="*/ 633046 w 640080"/>
              <a:gd name="connsiteY1" fmla="*/ 618978 h 1892104"/>
              <a:gd name="connsiteX2" fmla="*/ 640080 w 640080"/>
              <a:gd name="connsiteY2" fmla="*/ 682283 h 1892104"/>
              <a:gd name="connsiteX3" fmla="*/ 633046 w 640080"/>
              <a:gd name="connsiteY3" fmla="*/ 710418 h 1892104"/>
              <a:gd name="connsiteX4" fmla="*/ 626012 w 640080"/>
              <a:gd name="connsiteY4" fmla="*/ 745587 h 1892104"/>
              <a:gd name="connsiteX5" fmla="*/ 611944 w 640080"/>
              <a:gd name="connsiteY5" fmla="*/ 766689 h 1892104"/>
              <a:gd name="connsiteX6" fmla="*/ 323557 w 640080"/>
              <a:gd name="connsiteY6" fmla="*/ 1456006 h 1892104"/>
              <a:gd name="connsiteX7" fmla="*/ 288387 w 640080"/>
              <a:gd name="connsiteY7" fmla="*/ 1505243 h 1892104"/>
              <a:gd name="connsiteX8" fmla="*/ 260252 w 640080"/>
              <a:gd name="connsiteY8" fmla="*/ 1554480 h 1892104"/>
              <a:gd name="connsiteX9" fmla="*/ 182880 w 640080"/>
              <a:gd name="connsiteY9" fmla="*/ 1674055 h 1892104"/>
              <a:gd name="connsiteX10" fmla="*/ 161778 w 640080"/>
              <a:gd name="connsiteY10" fmla="*/ 1709224 h 1892104"/>
              <a:gd name="connsiteX11" fmla="*/ 91440 w 640080"/>
              <a:gd name="connsiteY11" fmla="*/ 1793631 h 1892104"/>
              <a:gd name="connsiteX12" fmla="*/ 35169 w 640080"/>
              <a:gd name="connsiteY12" fmla="*/ 1849901 h 1892104"/>
              <a:gd name="connsiteX13" fmla="*/ 14067 w 640080"/>
              <a:gd name="connsiteY13" fmla="*/ 1871003 h 1892104"/>
              <a:gd name="connsiteX14" fmla="*/ 0 w 640080"/>
              <a:gd name="connsiteY14" fmla="*/ 1892104 h 1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0080" h="1892104">
                <a:moveTo>
                  <a:pt x="492369" y="0"/>
                </a:moveTo>
                <a:cubicBezTo>
                  <a:pt x="572327" y="311838"/>
                  <a:pt x="568056" y="276306"/>
                  <a:pt x="633046" y="618978"/>
                </a:cubicBezTo>
                <a:cubicBezTo>
                  <a:pt x="637002" y="639838"/>
                  <a:pt x="637735" y="661181"/>
                  <a:pt x="640080" y="682283"/>
                </a:cubicBezTo>
                <a:cubicBezTo>
                  <a:pt x="637735" y="691661"/>
                  <a:pt x="635143" y="700981"/>
                  <a:pt x="633046" y="710418"/>
                </a:cubicBezTo>
                <a:cubicBezTo>
                  <a:pt x="630452" y="722088"/>
                  <a:pt x="630210" y="734393"/>
                  <a:pt x="626012" y="745587"/>
                </a:cubicBezTo>
                <a:cubicBezTo>
                  <a:pt x="623044" y="753503"/>
                  <a:pt x="615256" y="758911"/>
                  <a:pt x="611944" y="766689"/>
                </a:cubicBezTo>
                <a:cubicBezTo>
                  <a:pt x="514378" y="995855"/>
                  <a:pt x="423503" y="1227868"/>
                  <a:pt x="323557" y="1456006"/>
                </a:cubicBezTo>
                <a:cubicBezTo>
                  <a:pt x="315464" y="1474480"/>
                  <a:pt x="299294" y="1488277"/>
                  <a:pt x="288387" y="1505243"/>
                </a:cubicBezTo>
                <a:cubicBezTo>
                  <a:pt x="278165" y="1521144"/>
                  <a:pt x="270270" y="1538450"/>
                  <a:pt x="260252" y="1554480"/>
                </a:cubicBezTo>
                <a:cubicBezTo>
                  <a:pt x="235091" y="1594739"/>
                  <a:pt x="208368" y="1634003"/>
                  <a:pt x="182880" y="1674055"/>
                </a:cubicBezTo>
                <a:cubicBezTo>
                  <a:pt x="175540" y="1685589"/>
                  <a:pt x="170530" y="1698721"/>
                  <a:pt x="161778" y="1709224"/>
                </a:cubicBezTo>
                <a:cubicBezTo>
                  <a:pt x="138332" y="1737360"/>
                  <a:pt x="115940" y="1766408"/>
                  <a:pt x="91440" y="1793631"/>
                </a:cubicBezTo>
                <a:cubicBezTo>
                  <a:pt x="73695" y="1813348"/>
                  <a:pt x="53926" y="1831144"/>
                  <a:pt x="35169" y="1849901"/>
                </a:cubicBezTo>
                <a:cubicBezTo>
                  <a:pt x="28135" y="1856935"/>
                  <a:pt x="19585" y="1862726"/>
                  <a:pt x="14067" y="1871003"/>
                </a:cubicBezTo>
                <a:lnTo>
                  <a:pt x="0" y="1892104"/>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DDFB4F5-D9C7-4907-809B-A5AC74578B1B}"/>
              </a:ext>
            </a:extLst>
          </p:cNvPr>
          <p:cNvSpPr/>
          <p:nvPr/>
        </p:nvSpPr>
        <p:spPr>
          <a:xfrm>
            <a:off x="8039687" y="3805311"/>
            <a:ext cx="492369" cy="837028"/>
          </a:xfrm>
          <a:custGeom>
            <a:avLst/>
            <a:gdLst>
              <a:gd name="connsiteX0" fmla="*/ 0 w 492369"/>
              <a:gd name="connsiteY0" fmla="*/ 0 h 837028"/>
              <a:gd name="connsiteX1" fmla="*/ 105507 w 492369"/>
              <a:gd name="connsiteY1" fmla="*/ 196948 h 837028"/>
              <a:gd name="connsiteX2" fmla="*/ 126609 w 492369"/>
              <a:gd name="connsiteY2" fmla="*/ 232117 h 837028"/>
              <a:gd name="connsiteX3" fmla="*/ 253218 w 492369"/>
              <a:gd name="connsiteY3" fmla="*/ 534573 h 837028"/>
              <a:gd name="connsiteX4" fmla="*/ 274320 w 492369"/>
              <a:gd name="connsiteY4" fmla="*/ 569742 h 837028"/>
              <a:gd name="connsiteX5" fmla="*/ 288387 w 492369"/>
              <a:gd name="connsiteY5" fmla="*/ 604911 h 837028"/>
              <a:gd name="connsiteX6" fmla="*/ 414996 w 492369"/>
              <a:gd name="connsiteY6" fmla="*/ 766689 h 837028"/>
              <a:gd name="connsiteX7" fmla="*/ 471267 w 492369"/>
              <a:gd name="connsiteY7" fmla="*/ 794825 h 837028"/>
              <a:gd name="connsiteX8" fmla="*/ 478301 w 492369"/>
              <a:gd name="connsiteY8" fmla="*/ 815926 h 837028"/>
              <a:gd name="connsiteX9" fmla="*/ 492369 w 492369"/>
              <a:gd name="connsiteY9" fmla="*/ 837028 h 83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837028">
                <a:moveTo>
                  <a:pt x="0" y="0"/>
                </a:moveTo>
                <a:cubicBezTo>
                  <a:pt x="35169" y="65649"/>
                  <a:pt x="69844" y="131566"/>
                  <a:pt x="105507" y="196948"/>
                </a:cubicBezTo>
                <a:cubicBezTo>
                  <a:pt x="112054" y="208950"/>
                  <a:pt x="121129" y="219592"/>
                  <a:pt x="126609" y="232117"/>
                </a:cubicBezTo>
                <a:cubicBezTo>
                  <a:pt x="170417" y="332249"/>
                  <a:pt x="209410" y="434441"/>
                  <a:pt x="253218" y="534573"/>
                </a:cubicBezTo>
                <a:cubicBezTo>
                  <a:pt x="258698" y="547098"/>
                  <a:pt x="268206" y="557514"/>
                  <a:pt x="274320" y="569742"/>
                </a:cubicBezTo>
                <a:cubicBezTo>
                  <a:pt x="279967" y="581035"/>
                  <a:pt x="282197" y="593906"/>
                  <a:pt x="288387" y="604911"/>
                </a:cubicBezTo>
                <a:cubicBezTo>
                  <a:pt x="321859" y="664417"/>
                  <a:pt x="362234" y="722258"/>
                  <a:pt x="414996" y="766689"/>
                </a:cubicBezTo>
                <a:cubicBezTo>
                  <a:pt x="431037" y="780197"/>
                  <a:pt x="452510" y="785446"/>
                  <a:pt x="471267" y="794825"/>
                </a:cubicBezTo>
                <a:cubicBezTo>
                  <a:pt x="473612" y="801859"/>
                  <a:pt x="474985" y="809295"/>
                  <a:pt x="478301" y="815926"/>
                </a:cubicBezTo>
                <a:cubicBezTo>
                  <a:pt x="482082" y="823487"/>
                  <a:pt x="492369" y="837028"/>
                  <a:pt x="492369" y="83702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90C9C8B-25D6-493F-BDB3-24AB4274CC77}"/>
              </a:ext>
            </a:extLst>
          </p:cNvPr>
          <p:cNvSpPr/>
          <p:nvPr/>
        </p:nvSpPr>
        <p:spPr>
          <a:xfrm>
            <a:off x="7484013" y="2961250"/>
            <a:ext cx="1512277" cy="527538"/>
          </a:xfrm>
          <a:custGeom>
            <a:avLst/>
            <a:gdLst>
              <a:gd name="connsiteX0" fmla="*/ 0 w 1512277"/>
              <a:gd name="connsiteY0" fmla="*/ 527538 h 527538"/>
              <a:gd name="connsiteX1" fmla="*/ 147710 w 1512277"/>
              <a:gd name="connsiteY1" fmla="*/ 372794 h 527538"/>
              <a:gd name="connsiteX2" fmla="*/ 211015 w 1512277"/>
              <a:gd name="connsiteY2" fmla="*/ 323557 h 527538"/>
              <a:gd name="connsiteX3" fmla="*/ 1012874 w 1512277"/>
              <a:gd name="connsiteY3" fmla="*/ 0 h 527538"/>
              <a:gd name="connsiteX4" fmla="*/ 1160584 w 1512277"/>
              <a:gd name="connsiteY4" fmla="*/ 14067 h 527538"/>
              <a:gd name="connsiteX5" fmla="*/ 1244990 w 1512277"/>
              <a:gd name="connsiteY5" fmla="*/ 35169 h 527538"/>
              <a:gd name="connsiteX6" fmla="*/ 1322363 w 1512277"/>
              <a:gd name="connsiteY6" fmla="*/ 56270 h 527538"/>
              <a:gd name="connsiteX7" fmla="*/ 1350498 w 1512277"/>
              <a:gd name="connsiteY7" fmla="*/ 70338 h 527538"/>
              <a:gd name="connsiteX8" fmla="*/ 1385667 w 1512277"/>
              <a:gd name="connsiteY8" fmla="*/ 77372 h 527538"/>
              <a:gd name="connsiteX9" fmla="*/ 1413803 w 1512277"/>
              <a:gd name="connsiteY9" fmla="*/ 84406 h 527538"/>
              <a:gd name="connsiteX10" fmla="*/ 1434904 w 1512277"/>
              <a:gd name="connsiteY10" fmla="*/ 91440 h 527538"/>
              <a:gd name="connsiteX11" fmla="*/ 1477107 w 1512277"/>
              <a:gd name="connsiteY11" fmla="*/ 98474 h 527538"/>
              <a:gd name="connsiteX12" fmla="*/ 1512277 w 1512277"/>
              <a:gd name="connsiteY12" fmla="*/ 91440 h 5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2277" h="527538">
                <a:moveTo>
                  <a:pt x="0" y="527538"/>
                </a:moveTo>
                <a:cubicBezTo>
                  <a:pt x="49237" y="475957"/>
                  <a:pt x="96440" y="422355"/>
                  <a:pt x="147710" y="372794"/>
                </a:cubicBezTo>
                <a:cubicBezTo>
                  <a:pt x="166931" y="354214"/>
                  <a:pt x="186224" y="333560"/>
                  <a:pt x="211015" y="323557"/>
                </a:cubicBezTo>
                <a:lnTo>
                  <a:pt x="1012874" y="0"/>
                </a:lnTo>
                <a:cubicBezTo>
                  <a:pt x="1038270" y="1814"/>
                  <a:pt x="1123917" y="5606"/>
                  <a:pt x="1160584" y="14067"/>
                </a:cubicBezTo>
                <a:cubicBezTo>
                  <a:pt x="1305515" y="47512"/>
                  <a:pt x="1102372" y="11399"/>
                  <a:pt x="1244990" y="35169"/>
                </a:cubicBezTo>
                <a:cubicBezTo>
                  <a:pt x="1357926" y="80343"/>
                  <a:pt x="1194825" y="18009"/>
                  <a:pt x="1322363" y="56270"/>
                </a:cubicBezTo>
                <a:cubicBezTo>
                  <a:pt x="1332406" y="59283"/>
                  <a:pt x="1340551" y="67022"/>
                  <a:pt x="1350498" y="70338"/>
                </a:cubicBezTo>
                <a:cubicBezTo>
                  <a:pt x="1361840" y="74119"/>
                  <a:pt x="1373997" y="74779"/>
                  <a:pt x="1385667" y="77372"/>
                </a:cubicBezTo>
                <a:cubicBezTo>
                  <a:pt x="1395104" y="79469"/>
                  <a:pt x="1404508" y="81750"/>
                  <a:pt x="1413803" y="84406"/>
                </a:cubicBezTo>
                <a:cubicBezTo>
                  <a:pt x="1420932" y="86443"/>
                  <a:pt x="1427666" y="89832"/>
                  <a:pt x="1434904" y="91440"/>
                </a:cubicBezTo>
                <a:cubicBezTo>
                  <a:pt x="1448826" y="94534"/>
                  <a:pt x="1463039" y="96129"/>
                  <a:pt x="1477107" y="98474"/>
                </a:cubicBezTo>
                <a:cubicBezTo>
                  <a:pt x="1507518" y="90871"/>
                  <a:pt x="1495576" y="91440"/>
                  <a:pt x="1512277" y="9144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283003-8D6D-4F34-B2AA-94B7B26613BE}"/>
              </a:ext>
            </a:extLst>
          </p:cNvPr>
          <p:cNvSpPr txBox="1"/>
          <p:nvPr/>
        </p:nvSpPr>
        <p:spPr>
          <a:xfrm>
            <a:off x="5408398" y="5433391"/>
            <a:ext cx="5023426" cy="461665"/>
          </a:xfrm>
          <a:prstGeom prst="rect">
            <a:avLst/>
          </a:prstGeom>
          <a:noFill/>
        </p:spPr>
        <p:txBody>
          <a:bodyPr wrap="none" rtlCol="0">
            <a:spAutoFit/>
          </a:bodyPr>
          <a:lstStyle/>
          <a:p>
            <a:r>
              <a:rPr lang="en-US" sz="2400" dirty="0"/>
              <a:t>(An exercise if we have too much time)</a:t>
            </a:r>
          </a:p>
        </p:txBody>
      </p:sp>
    </p:spTree>
    <p:extLst>
      <p:ext uri="{BB962C8B-B14F-4D97-AF65-F5344CB8AC3E}">
        <p14:creationId xmlns:p14="http://schemas.microsoft.com/office/powerpoint/2010/main" val="3048926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EF808-5C35-490C-ADCA-8CE7EFF6D709}"/>
              </a:ext>
            </a:extLst>
          </p:cNvPr>
          <p:cNvSpPr>
            <a:spLocks noGrp="1"/>
          </p:cNvSpPr>
          <p:nvPr>
            <p:ph type="title"/>
          </p:nvPr>
        </p:nvSpPr>
        <p:spPr/>
        <p:txBody>
          <a:bodyPr/>
          <a:lstStyle/>
          <a:p>
            <a:r>
              <a:rPr lang="en-US" dirty="0"/>
              <a:t>Cool things I didn’t show</a:t>
            </a:r>
          </a:p>
        </p:txBody>
      </p:sp>
      <p:sp>
        <p:nvSpPr>
          <p:cNvPr id="3" name="Content Placeholder 2">
            <a:extLst>
              <a:ext uri="{FF2B5EF4-FFF2-40B4-BE49-F238E27FC236}">
                <a16:creationId xmlns:a16="http://schemas.microsoft.com/office/drawing/2014/main" id="{D3796760-6CD7-4A6C-8F4F-6AA8A1E9EFC2}"/>
              </a:ext>
            </a:extLst>
          </p:cNvPr>
          <p:cNvSpPr>
            <a:spLocks noGrp="1"/>
          </p:cNvSpPr>
          <p:nvPr>
            <p:ph idx="1"/>
          </p:nvPr>
        </p:nvSpPr>
        <p:spPr/>
        <p:txBody>
          <a:bodyPr/>
          <a:lstStyle/>
          <a:p>
            <a:r>
              <a:rPr lang="en-US" dirty="0"/>
              <a:t>Live share</a:t>
            </a:r>
          </a:p>
          <a:p>
            <a:r>
              <a:rPr lang="en-US" dirty="0" err="1"/>
              <a:t>IntelliCode</a:t>
            </a:r>
            <a:endParaRPr lang="en-US" dirty="0"/>
          </a:p>
        </p:txBody>
      </p:sp>
      <p:pic>
        <p:nvPicPr>
          <p:cNvPr id="4" name="Picture 3">
            <a:extLst>
              <a:ext uri="{FF2B5EF4-FFF2-40B4-BE49-F238E27FC236}">
                <a16:creationId xmlns:a16="http://schemas.microsoft.com/office/drawing/2014/main" id="{A5D971B6-FBAC-4231-A229-2CC8518FA045}"/>
              </a:ext>
            </a:extLst>
          </p:cNvPr>
          <p:cNvPicPr>
            <a:picLocks noChangeAspect="1"/>
          </p:cNvPicPr>
          <p:nvPr/>
        </p:nvPicPr>
        <p:blipFill>
          <a:blip r:embed="rId2"/>
          <a:stretch>
            <a:fillRect/>
          </a:stretch>
        </p:blipFill>
        <p:spPr>
          <a:xfrm>
            <a:off x="4821777" y="1596043"/>
            <a:ext cx="6681373" cy="4258887"/>
          </a:xfrm>
          <a:prstGeom prst="rect">
            <a:avLst/>
          </a:prstGeom>
        </p:spPr>
      </p:pic>
    </p:spTree>
    <p:extLst>
      <p:ext uri="{BB962C8B-B14F-4D97-AF65-F5344CB8AC3E}">
        <p14:creationId xmlns:p14="http://schemas.microsoft.com/office/powerpoint/2010/main" val="2206340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FD9EB9-8E58-4C20-8286-B7289C15D394}"/>
              </a:ext>
            </a:extLst>
          </p:cNvPr>
          <p:cNvSpPr>
            <a:spLocks noGrp="1"/>
          </p:cNvSpPr>
          <p:nvPr>
            <p:ph type="title"/>
          </p:nvPr>
        </p:nvSpPr>
        <p:spPr/>
        <p:txBody>
          <a:bodyPr/>
          <a:lstStyle/>
          <a:p>
            <a:r>
              <a:rPr lang="en-US" dirty="0"/>
              <a:t>Productivity</a:t>
            </a:r>
          </a:p>
        </p:txBody>
      </p:sp>
      <p:sp>
        <p:nvSpPr>
          <p:cNvPr id="4" name="Content Placeholder 3">
            <a:extLst>
              <a:ext uri="{FF2B5EF4-FFF2-40B4-BE49-F238E27FC236}">
                <a16:creationId xmlns:a16="http://schemas.microsoft.com/office/drawing/2014/main" id="{4B143057-DF53-45F5-BD17-6C75C1B5569C}"/>
              </a:ext>
            </a:extLst>
          </p:cNvPr>
          <p:cNvSpPr>
            <a:spLocks noGrp="1"/>
          </p:cNvSpPr>
          <p:nvPr>
            <p:ph idx="1"/>
          </p:nvPr>
        </p:nvSpPr>
        <p:spPr>
          <a:xfrm>
            <a:off x="1867592" y="1825625"/>
            <a:ext cx="5297979" cy="4351338"/>
          </a:xfrm>
        </p:spPr>
        <p:txBody>
          <a:bodyPr/>
          <a:lstStyle/>
          <a:p>
            <a:r>
              <a:rPr lang="en-US" dirty="0"/>
              <a:t>Effectiveness with language</a:t>
            </a:r>
          </a:p>
          <a:p>
            <a:r>
              <a:rPr lang="en-US" dirty="0"/>
              <a:t>Effectiveness with tools</a:t>
            </a:r>
          </a:p>
          <a:p>
            <a:r>
              <a:rPr lang="en-US" dirty="0"/>
              <a:t>Effectiveness with team</a:t>
            </a:r>
          </a:p>
          <a:p>
            <a:r>
              <a:rPr lang="en-US" dirty="0"/>
              <a:t>Building the right thing</a:t>
            </a:r>
          </a:p>
          <a:p>
            <a:r>
              <a:rPr lang="en-US" dirty="0"/>
              <a:t>Building in quality </a:t>
            </a:r>
          </a:p>
        </p:txBody>
      </p:sp>
    </p:spTree>
    <p:extLst>
      <p:ext uri="{BB962C8B-B14F-4D97-AF65-F5344CB8AC3E}">
        <p14:creationId xmlns:p14="http://schemas.microsoft.com/office/powerpoint/2010/main" val="2752499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572FD2-93C7-42AB-97F3-5B3167452987}"/>
              </a:ext>
            </a:extLst>
          </p:cNvPr>
          <p:cNvPicPr>
            <a:picLocks noChangeAspect="1"/>
          </p:cNvPicPr>
          <p:nvPr/>
        </p:nvPicPr>
        <p:blipFill rotWithShape="1">
          <a:blip r:embed="rId2"/>
          <a:srcRect l="23764" t="6860" r="25427"/>
          <a:stretch/>
        </p:blipFill>
        <p:spPr>
          <a:xfrm>
            <a:off x="6168886" y="288235"/>
            <a:ext cx="5466523" cy="6387548"/>
          </a:xfrm>
          <a:prstGeom prst="rect">
            <a:avLst/>
          </a:prstGeom>
        </p:spPr>
      </p:pic>
      <p:sp>
        <p:nvSpPr>
          <p:cNvPr id="5" name="Title 1">
            <a:extLst>
              <a:ext uri="{FF2B5EF4-FFF2-40B4-BE49-F238E27FC236}">
                <a16:creationId xmlns:a16="http://schemas.microsoft.com/office/drawing/2014/main" id="{9C366405-39DE-45B5-8419-CAC9476C7BBB}"/>
              </a:ext>
            </a:extLst>
          </p:cNvPr>
          <p:cNvSpPr txBox="1">
            <a:spLocks/>
          </p:cNvSpPr>
          <p:nvPr/>
        </p:nvSpPr>
        <p:spPr>
          <a:xfrm>
            <a:off x="556591" y="1879495"/>
            <a:ext cx="10515600" cy="28813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t>Questions?</a:t>
            </a:r>
            <a:br>
              <a:rPr lang="en-US" dirty="0"/>
            </a:br>
            <a:r>
              <a:rPr lang="en-US" sz="2400" dirty="0"/>
              <a:t>@</a:t>
            </a:r>
            <a:r>
              <a:rPr lang="en-US" sz="2400" dirty="0" err="1"/>
              <a:t>kathleendollard</a:t>
            </a:r>
            <a:r>
              <a:rPr lang="en-US" sz="2400" dirty="0"/>
              <a:t> </a:t>
            </a:r>
            <a:br>
              <a:rPr lang="en-US" sz="2400" dirty="0"/>
            </a:br>
            <a:r>
              <a:rPr lang="en-US" sz="2400" dirty="0"/>
              <a:t>kdollard@microsoft.com</a:t>
            </a:r>
            <a:br>
              <a:rPr lang="en-US" dirty="0"/>
            </a:br>
            <a:endParaRPr lang="en-US" dirty="0"/>
          </a:p>
        </p:txBody>
      </p:sp>
    </p:spTree>
    <p:extLst>
      <p:ext uri="{BB962C8B-B14F-4D97-AF65-F5344CB8AC3E}">
        <p14:creationId xmlns:p14="http://schemas.microsoft.com/office/powerpoint/2010/main" val="49805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23A8-2004-4527-9B00-1AC81D644F92}"/>
              </a:ext>
            </a:extLst>
          </p:cNvPr>
          <p:cNvSpPr>
            <a:spLocks noGrp="1"/>
          </p:cNvSpPr>
          <p:nvPr>
            <p:ph type="title"/>
          </p:nvPr>
        </p:nvSpPr>
        <p:spPr/>
        <p:txBody>
          <a:bodyPr/>
          <a:lstStyle/>
          <a:p>
            <a:r>
              <a:rPr lang="en-US" dirty="0"/>
              <a:t>Effectiveness with language</a:t>
            </a:r>
          </a:p>
        </p:txBody>
      </p:sp>
      <p:sp>
        <p:nvSpPr>
          <p:cNvPr id="6" name="Rectangle 5">
            <a:extLst>
              <a:ext uri="{FF2B5EF4-FFF2-40B4-BE49-F238E27FC236}">
                <a16:creationId xmlns:a16="http://schemas.microsoft.com/office/drawing/2014/main" id="{FEED6922-94BF-4448-8FA0-3171DFC63047}"/>
              </a:ext>
            </a:extLst>
          </p:cNvPr>
          <p:cNvSpPr/>
          <p:nvPr/>
        </p:nvSpPr>
        <p:spPr>
          <a:xfrm>
            <a:off x="-121921" y="1383292"/>
            <a:ext cx="10855569" cy="5016758"/>
          </a:xfrm>
          <a:prstGeom prst="rect">
            <a:avLst/>
          </a:prstGeom>
        </p:spPr>
        <p:txBody>
          <a:bodyPr wrap="square">
            <a:spAutoFit/>
          </a:bodyPr>
          <a:lstStyle/>
          <a:p>
            <a:r>
              <a:rPr lang="en-US" sz="2000" dirty="0">
                <a:solidFill>
                  <a:srgbClr val="0000FF"/>
                </a:solidFill>
                <a:latin typeface="Consolas" panose="020B0609020204030204" pitchFamily="49" charset="0"/>
              </a:rPr>
              <a:t>        public</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IEnumerable</a:t>
            </a:r>
            <a:r>
              <a:rPr lang="en-US" sz="2000" dirty="0">
                <a:solidFill>
                  <a:srgbClr val="000000"/>
                </a:solidFill>
                <a:latin typeface="Consolas" panose="020B0609020204030204" pitchFamily="49" charset="0"/>
              </a:rPr>
              <a:t>&lt;</a:t>
            </a:r>
            <a:r>
              <a:rPr lang="en-US" sz="2000" dirty="0">
                <a:solidFill>
                  <a:srgbClr val="0000FF"/>
                </a:solidFill>
                <a:latin typeface="Consolas" panose="020B0609020204030204" pitchFamily="49" charset="0"/>
              </a:rPr>
              <a:t>string</a:t>
            </a:r>
            <a:r>
              <a:rPr lang="en-US" sz="2000" dirty="0">
                <a:solidFill>
                  <a:srgbClr val="000000"/>
                </a:solidFill>
                <a:latin typeface="Consolas" panose="020B0609020204030204" pitchFamily="49" charset="0"/>
              </a:rPr>
              <a:t>&gt; messages,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staffCount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GetThankYouMessages2(</a:t>
            </a:r>
            <a:r>
              <a:rPr lang="en-US" sz="2000" dirty="0" err="1">
                <a:solidFill>
                  <a:srgbClr val="000000"/>
                </a:solidFill>
                <a:latin typeface="Consolas" panose="020B0609020204030204" pitchFamily="49" charset="0"/>
              </a:rPr>
              <a:t>IEnumerable</a:t>
            </a:r>
            <a:r>
              <a:rPr lang="en-US" sz="2000" dirty="0">
                <a:solidFill>
                  <a:srgbClr val="000000"/>
                </a:solidFill>
                <a:latin typeface="Consolas" panose="020B0609020204030204" pitchFamily="49" charset="0"/>
              </a:rPr>
              <a:t>&lt;Person&gt; persons)</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messages = </a:t>
            </a:r>
            <a:r>
              <a:rPr lang="en-US" sz="2000" dirty="0">
                <a:solidFill>
                  <a:srgbClr val="0000FF"/>
                </a:solidFill>
                <a:latin typeface="Consolas" panose="020B0609020204030204" pitchFamily="49" charset="0"/>
              </a:rPr>
              <a:t>new</a:t>
            </a:r>
            <a:r>
              <a:rPr lang="en-US" sz="2000" dirty="0">
                <a:solidFill>
                  <a:srgbClr val="000000"/>
                </a:solidFill>
                <a:latin typeface="Consolas" panose="020B0609020204030204" pitchFamily="49" charset="0"/>
              </a:rPr>
              <a:t> List&lt;</a:t>
            </a:r>
            <a:r>
              <a:rPr lang="en-US" sz="2000" dirty="0">
                <a:solidFill>
                  <a:srgbClr val="0000FF"/>
                </a:solidFill>
                <a:latin typeface="Consolas" panose="020B0609020204030204" pitchFamily="49" charset="0"/>
              </a:rPr>
              <a:t>string</a:t>
            </a:r>
            <a:r>
              <a:rPr lang="en-US" sz="2000" dirty="0">
                <a:solidFill>
                  <a:srgbClr val="000000"/>
                </a:solidFill>
                <a:latin typeface="Consolas" panose="020B0609020204030204" pitchFamily="49" charset="0"/>
              </a:rPr>
              <a:t>&gt;();</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staffCount</a:t>
            </a:r>
            <a:r>
              <a:rPr lang="en-US" sz="2000" dirty="0">
                <a:solidFill>
                  <a:srgbClr val="000000"/>
                </a:solidFill>
                <a:latin typeface="Consolas" panose="020B0609020204030204" pitchFamily="49" charset="0"/>
              </a:rPr>
              <a:t> = 0;</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foreach</a:t>
            </a:r>
            <a:r>
              <a:rPr lang="en-US" sz="2000" dirty="0">
                <a:solidFill>
                  <a:srgbClr val="000000"/>
                </a:solidFill>
                <a:latin typeface="Consolas" panose="020B0609020204030204" pitchFamily="49" charset="0"/>
              </a:rPr>
              <a:t> (Person </a:t>
            </a:r>
            <a:r>
              <a:rPr lang="en-US" sz="2000" dirty="0" err="1">
                <a:solidFill>
                  <a:srgbClr val="000000"/>
                </a:solidFill>
                <a:latin typeface="Consolas" panose="020B0609020204030204" pitchFamily="49" charset="0"/>
              </a:rPr>
              <a:t>person</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a:t>
            </a:r>
            <a:r>
              <a:rPr lang="en-US" sz="2000" dirty="0">
                <a:solidFill>
                  <a:srgbClr val="000000"/>
                </a:solidFill>
                <a:latin typeface="Consolas" panose="020B0609020204030204" pitchFamily="49" charset="0"/>
              </a:rPr>
              <a:t> persons)</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string</a:t>
            </a:r>
            <a:r>
              <a:rPr lang="en-US" sz="2000" dirty="0">
                <a:solidFill>
                  <a:srgbClr val="000000"/>
                </a:solidFill>
                <a:latin typeface="Consolas" panose="020B0609020204030204" pitchFamily="49" charset="0"/>
              </a:rPr>
              <a:t> message = </a:t>
            </a:r>
            <a:r>
              <a:rPr lang="en-US" sz="2000" dirty="0" err="1">
                <a:solidFill>
                  <a:srgbClr val="000000"/>
                </a:solidFill>
                <a:latin typeface="Consolas" panose="020B0609020204030204" pitchFamily="49" charset="0"/>
              </a:rPr>
              <a:t>GetThankYouMessage</a:t>
            </a:r>
            <a:r>
              <a:rPr lang="en-US" sz="2000" dirty="0">
                <a:solidFill>
                  <a:srgbClr val="000000"/>
                </a:solidFill>
                <a:latin typeface="Consolas" panose="020B0609020204030204" pitchFamily="49" charset="0"/>
              </a:rPr>
              <a:t>(person);</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if</a:t>
            </a:r>
            <a:r>
              <a:rPr lang="en-US" sz="2000" dirty="0">
                <a:solidFill>
                  <a:srgbClr val="000000"/>
                </a:solidFill>
                <a:latin typeface="Consolas" panose="020B0609020204030204" pitchFamily="49" charset="0"/>
              </a:rPr>
              <a:t> (person </a:t>
            </a:r>
            <a:r>
              <a:rPr lang="en-US" sz="2000" dirty="0">
                <a:solidFill>
                  <a:srgbClr val="0000FF"/>
                </a:solidFill>
                <a:latin typeface="Consolas" panose="020B0609020204030204" pitchFamily="49" charset="0"/>
              </a:rPr>
              <a:t>is</a:t>
            </a:r>
            <a:r>
              <a:rPr lang="en-US" sz="2000" dirty="0">
                <a:solidFill>
                  <a:srgbClr val="000000"/>
                </a:solidFill>
                <a:latin typeface="Consolas" panose="020B0609020204030204" pitchFamily="49" charset="0"/>
              </a:rPr>
              <a:t> Staff staff)</a:t>
            </a:r>
          </a:p>
          <a:p>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staffCount</a:t>
            </a:r>
            <a:r>
              <a:rPr lang="en-US" sz="2000" dirty="0">
                <a:solidFill>
                  <a:srgbClr val="000000"/>
                </a:solidFill>
                <a:latin typeface="Consolas" panose="020B0609020204030204" pitchFamily="49" charset="0"/>
              </a:rPr>
              <a:t> += 1; }</a:t>
            </a:r>
          </a:p>
          <a:p>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messages.Add</a:t>
            </a:r>
            <a:r>
              <a:rPr lang="en-US" sz="2000" dirty="0">
                <a:solidFill>
                  <a:srgbClr val="000000"/>
                </a:solidFill>
                <a:latin typeface="Consolas" panose="020B0609020204030204" pitchFamily="49" charset="0"/>
              </a:rPr>
              <a:t>(message);</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(messages, </a:t>
            </a:r>
            <a:r>
              <a:rPr lang="en-US" sz="2000" dirty="0" err="1">
                <a:solidFill>
                  <a:srgbClr val="000000"/>
                </a:solidFill>
                <a:latin typeface="Consolas" panose="020B0609020204030204" pitchFamily="49" charset="0"/>
              </a:rPr>
              <a:t>staffCount</a:t>
            </a:r>
            <a:r>
              <a:rPr lang="en-US" sz="2000" dirty="0">
                <a:solidFill>
                  <a:srgbClr val="000000"/>
                </a:solidFill>
                <a:latin typeface="Consolas" panose="020B0609020204030204" pitchFamily="49" charset="0"/>
              </a:rPr>
              <a:t>, 42);</a:t>
            </a:r>
          </a:p>
          <a:p>
            <a:r>
              <a:rPr lang="en-US" sz="2000" dirty="0">
                <a:solidFill>
                  <a:srgbClr val="000000"/>
                </a:solidFill>
                <a:latin typeface="Consolas" panose="020B0609020204030204" pitchFamily="49" charset="0"/>
              </a:rPr>
              <a:t>        }</a:t>
            </a:r>
            <a:endParaRPr lang="en-US" sz="4800" dirty="0"/>
          </a:p>
        </p:txBody>
      </p:sp>
    </p:spTree>
    <p:extLst>
      <p:ext uri="{BB962C8B-B14F-4D97-AF65-F5344CB8AC3E}">
        <p14:creationId xmlns:p14="http://schemas.microsoft.com/office/powerpoint/2010/main" val="293494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23A8-2004-4527-9B00-1AC81D644F92}"/>
              </a:ext>
            </a:extLst>
          </p:cNvPr>
          <p:cNvSpPr>
            <a:spLocks noGrp="1"/>
          </p:cNvSpPr>
          <p:nvPr>
            <p:ph type="title"/>
          </p:nvPr>
        </p:nvSpPr>
        <p:spPr/>
        <p:txBody>
          <a:bodyPr/>
          <a:lstStyle/>
          <a:p>
            <a:r>
              <a:rPr lang="en-US" dirty="0"/>
              <a:t>Effectiveness with language</a:t>
            </a:r>
          </a:p>
        </p:txBody>
      </p:sp>
      <p:sp>
        <p:nvSpPr>
          <p:cNvPr id="10" name="Rectangle 9">
            <a:extLst>
              <a:ext uri="{FF2B5EF4-FFF2-40B4-BE49-F238E27FC236}">
                <a16:creationId xmlns:a16="http://schemas.microsoft.com/office/drawing/2014/main" id="{9EC0F9BE-1981-441D-B6C4-2B76045E8354}"/>
              </a:ext>
            </a:extLst>
          </p:cNvPr>
          <p:cNvSpPr/>
          <p:nvPr/>
        </p:nvSpPr>
        <p:spPr>
          <a:xfrm>
            <a:off x="3432464" y="2050771"/>
            <a:ext cx="8525074" cy="2246769"/>
          </a:xfrm>
          <a:prstGeom prst="rect">
            <a:avLst/>
          </a:prstGeom>
          <a:solidFill>
            <a:schemeClr val="bg1"/>
          </a:solidFill>
          <a:ln>
            <a:solidFill>
              <a:schemeClr val="accent1"/>
            </a:solidFill>
          </a:ln>
          <a:effectLst>
            <a:outerShdw blurRad="50800" dist="419100" dir="2700000" algn="tl" rotWithShape="0">
              <a:prstClr val="black">
                <a:alpha val="40000"/>
              </a:prstClr>
            </a:outerShdw>
          </a:effectLst>
        </p:spPr>
        <p:txBody>
          <a:bodyPr wrap="square">
            <a:spAutoFit/>
          </a:bodyPr>
          <a:lstStyle/>
          <a:p>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IEnumerable</a:t>
            </a:r>
            <a:r>
              <a:rPr lang="en-US" sz="2000" dirty="0">
                <a:solidFill>
                  <a:srgbClr val="000000"/>
                </a:solidFill>
                <a:latin typeface="Consolas" panose="020B0609020204030204" pitchFamily="49" charset="0"/>
              </a:rPr>
              <a:t>&lt;</a:t>
            </a:r>
            <a:r>
              <a:rPr lang="en-US" sz="2000" dirty="0">
                <a:solidFill>
                  <a:srgbClr val="0000FF"/>
                </a:solidFill>
                <a:latin typeface="Consolas" panose="020B0609020204030204" pitchFamily="49" charset="0"/>
              </a:rPr>
              <a:t>string</a:t>
            </a:r>
            <a:r>
              <a:rPr lang="en-US" sz="2000" dirty="0">
                <a:solidFill>
                  <a:srgbClr val="000000"/>
                </a:solidFill>
                <a:latin typeface="Consolas" panose="020B0609020204030204" pitchFamily="49" charset="0"/>
              </a:rPr>
              <a:t>&gt; messages,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staffCount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GetThankYouMessages</a:t>
            </a:r>
            <a:r>
              <a:rPr lang="en-US" sz="2000" dirty="0">
                <a:solidFill>
                  <a:srgbClr val="000000"/>
                </a:solidFill>
                <a:latin typeface="Consolas" panose="020B0609020204030204" pitchFamily="49" charset="0"/>
              </a:rPr>
              <a:t>(</a:t>
            </a:r>
            <a:r>
              <a:rPr lang="en-US" sz="2000" dirty="0" err="1">
                <a:solidFill>
                  <a:srgbClr val="000000"/>
                </a:solidFill>
                <a:latin typeface="Consolas" panose="020B0609020204030204" pitchFamily="49" charset="0"/>
              </a:rPr>
              <a:t>IEnumerable</a:t>
            </a:r>
            <a:r>
              <a:rPr lang="en-US" sz="2000" dirty="0">
                <a:solidFill>
                  <a:srgbClr val="000000"/>
                </a:solidFill>
                <a:latin typeface="Consolas" panose="020B0609020204030204" pitchFamily="49" charset="0"/>
              </a:rPr>
              <a:t>&lt;Person&gt; persons)  =&gt;</a:t>
            </a:r>
          </a:p>
          <a:p>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persons.Select</a:t>
            </a:r>
            <a:r>
              <a:rPr lang="en-US" sz="2000" dirty="0">
                <a:solidFill>
                  <a:srgbClr val="000000"/>
                </a:solidFill>
                <a:latin typeface="Consolas" panose="020B0609020204030204" pitchFamily="49" charset="0"/>
              </a:rPr>
              <a:t>(x =&gt; </a:t>
            </a:r>
            <a:r>
              <a:rPr lang="en-US" sz="2000" dirty="0" err="1">
                <a:solidFill>
                  <a:srgbClr val="000000"/>
                </a:solidFill>
                <a:latin typeface="Consolas" panose="020B0609020204030204" pitchFamily="49" charset="0"/>
              </a:rPr>
              <a:t>GetThankYouMessage</a:t>
            </a:r>
            <a:r>
              <a:rPr lang="en-US" sz="2000" dirty="0">
                <a:solidFill>
                  <a:srgbClr val="000000"/>
                </a:solidFill>
                <a:latin typeface="Consolas" panose="020B0609020204030204" pitchFamily="49" charset="0"/>
              </a:rPr>
              <a:t>(x)),</a:t>
            </a: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persons.Where</a:t>
            </a:r>
            <a:r>
              <a:rPr lang="en-US" sz="2000" dirty="0">
                <a:solidFill>
                  <a:srgbClr val="000000"/>
                </a:solidFill>
                <a:latin typeface="Consolas" panose="020B0609020204030204" pitchFamily="49" charset="0"/>
              </a:rPr>
              <a:t>(x =&gt; x </a:t>
            </a:r>
            <a:r>
              <a:rPr lang="en-US" sz="2000" dirty="0">
                <a:solidFill>
                  <a:srgbClr val="0000FF"/>
                </a:solidFill>
                <a:latin typeface="Consolas" panose="020B0609020204030204" pitchFamily="49" charset="0"/>
              </a:rPr>
              <a:t>is</a:t>
            </a:r>
            <a:r>
              <a:rPr lang="en-US" sz="2000" dirty="0">
                <a:solidFill>
                  <a:srgbClr val="000000"/>
                </a:solidFill>
                <a:latin typeface="Consolas" panose="020B0609020204030204" pitchFamily="49" charset="0"/>
              </a:rPr>
              <a:t> Staff).Count(),</a:t>
            </a:r>
          </a:p>
          <a:p>
            <a:r>
              <a:rPr lang="en-US" sz="2000" dirty="0">
                <a:solidFill>
                  <a:srgbClr val="000000"/>
                </a:solidFill>
                <a:latin typeface="Consolas" panose="020B0609020204030204" pitchFamily="49" charset="0"/>
              </a:rPr>
              <a:t>   42</a:t>
            </a:r>
          </a:p>
          <a:p>
            <a:r>
              <a:rPr lang="en-US" sz="2000" dirty="0">
                <a:solidFill>
                  <a:srgbClr val="000000"/>
                </a:solidFill>
                <a:latin typeface="Consolas" panose="020B0609020204030204" pitchFamily="49" charset="0"/>
              </a:rPr>
              <a:t>);</a:t>
            </a:r>
            <a:endParaRPr lang="en-US" sz="4800" dirty="0"/>
          </a:p>
        </p:txBody>
      </p:sp>
    </p:spTree>
    <p:extLst>
      <p:ext uri="{BB962C8B-B14F-4D97-AF65-F5344CB8AC3E}">
        <p14:creationId xmlns:p14="http://schemas.microsoft.com/office/powerpoint/2010/main" val="3636636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23A8-2004-4527-9B00-1AC81D644F92}"/>
              </a:ext>
            </a:extLst>
          </p:cNvPr>
          <p:cNvSpPr>
            <a:spLocks noGrp="1"/>
          </p:cNvSpPr>
          <p:nvPr>
            <p:ph type="title"/>
          </p:nvPr>
        </p:nvSpPr>
        <p:spPr/>
        <p:txBody>
          <a:bodyPr/>
          <a:lstStyle/>
          <a:p>
            <a:r>
              <a:rPr lang="en-US" dirty="0"/>
              <a:t>Effectiveness with language</a:t>
            </a:r>
          </a:p>
        </p:txBody>
      </p:sp>
      <p:sp>
        <p:nvSpPr>
          <p:cNvPr id="6" name="Rectangle 5">
            <a:extLst>
              <a:ext uri="{FF2B5EF4-FFF2-40B4-BE49-F238E27FC236}">
                <a16:creationId xmlns:a16="http://schemas.microsoft.com/office/drawing/2014/main" id="{FEED6922-94BF-4448-8FA0-3171DFC63047}"/>
              </a:ext>
            </a:extLst>
          </p:cNvPr>
          <p:cNvSpPr/>
          <p:nvPr/>
        </p:nvSpPr>
        <p:spPr>
          <a:xfrm>
            <a:off x="-121920" y="1383292"/>
            <a:ext cx="8754688" cy="4524315"/>
          </a:xfrm>
          <a:prstGeom prst="rect">
            <a:avLst/>
          </a:prstGeom>
        </p:spPr>
        <p:txBody>
          <a:bodyPr wrap="square">
            <a:spAutoFit/>
          </a:bodyPr>
          <a:lstStyle/>
          <a:p>
            <a:r>
              <a:rPr lang="en-US" dirty="0">
                <a:solidFill>
                  <a:srgbClr val="0000FF"/>
                </a:solidFill>
                <a:latin typeface="Consolas" panose="020B0609020204030204" pitchFamily="49" charset="0"/>
              </a:rPr>
              <a:t>        public</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IEnumerable</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 messages,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staffCount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GetThankYouMessages2(</a:t>
            </a:r>
            <a:r>
              <a:rPr lang="en-US" dirty="0" err="1">
                <a:solidFill>
                  <a:srgbClr val="000000"/>
                </a:solidFill>
                <a:latin typeface="Consolas" panose="020B0609020204030204" pitchFamily="49" charset="0"/>
              </a:rPr>
              <a:t>IEnumerable</a:t>
            </a:r>
            <a:r>
              <a:rPr lang="en-US" dirty="0">
                <a:solidFill>
                  <a:srgbClr val="000000"/>
                </a:solidFill>
                <a:latin typeface="Consolas" panose="020B0609020204030204" pitchFamily="49" charset="0"/>
              </a:rPr>
              <a:t>&lt;Person&gt; persons)</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messages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List&lt;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staffCount</a:t>
            </a:r>
            <a:r>
              <a:rPr lang="en-US" dirty="0">
                <a:solidFill>
                  <a:srgbClr val="000000"/>
                </a:solidFill>
                <a:latin typeface="Consolas" panose="020B0609020204030204" pitchFamily="49" charset="0"/>
              </a:rPr>
              <a:t> = 0;</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foreach</a:t>
            </a:r>
            <a:r>
              <a:rPr lang="en-US" dirty="0">
                <a:solidFill>
                  <a:srgbClr val="000000"/>
                </a:solidFill>
                <a:latin typeface="Consolas" panose="020B0609020204030204" pitchFamily="49" charset="0"/>
              </a:rPr>
              <a:t> (Person </a:t>
            </a:r>
            <a:r>
              <a:rPr lang="en-US" dirty="0" err="1">
                <a:solidFill>
                  <a:srgbClr val="000000"/>
                </a:solidFill>
                <a:latin typeface="Consolas" panose="020B0609020204030204" pitchFamily="49" charset="0"/>
              </a:rPr>
              <a:t>person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a:t>
            </a:r>
            <a:r>
              <a:rPr lang="en-US" dirty="0">
                <a:solidFill>
                  <a:srgbClr val="000000"/>
                </a:solidFill>
                <a:latin typeface="Consolas" panose="020B0609020204030204" pitchFamily="49" charset="0"/>
              </a:rPr>
              <a:t> persons)</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message = </a:t>
            </a:r>
            <a:r>
              <a:rPr lang="en-US" dirty="0" err="1">
                <a:solidFill>
                  <a:srgbClr val="000000"/>
                </a:solidFill>
                <a:latin typeface="Consolas" panose="020B0609020204030204" pitchFamily="49" charset="0"/>
              </a:rPr>
              <a:t>GetThankYouMessage</a:t>
            </a:r>
            <a:r>
              <a:rPr lang="en-US" dirty="0">
                <a:solidFill>
                  <a:srgbClr val="000000"/>
                </a:solidFill>
                <a:latin typeface="Consolas" panose="020B0609020204030204" pitchFamily="49" charset="0"/>
              </a:rPr>
              <a:t>(person);</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(person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Staff staff)</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staffCount</a:t>
            </a:r>
            <a:r>
              <a:rPr lang="en-US" dirty="0">
                <a:solidFill>
                  <a:srgbClr val="000000"/>
                </a:solidFill>
                <a:latin typeface="Consolas" panose="020B0609020204030204" pitchFamily="49" charset="0"/>
              </a:rPr>
              <a:t> += 1; }</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messages.Add</a:t>
            </a:r>
            <a:r>
              <a:rPr lang="en-US" dirty="0">
                <a:solidFill>
                  <a:srgbClr val="000000"/>
                </a:solidFill>
                <a:latin typeface="Consolas" panose="020B0609020204030204" pitchFamily="49" charset="0"/>
              </a:rPr>
              <a:t>(message);</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(messages, </a:t>
            </a:r>
            <a:r>
              <a:rPr lang="en-US" dirty="0" err="1">
                <a:solidFill>
                  <a:srgbClr val="000000"/>
                </a:solidFill>
                <a:latin typeface="Consolas" panose="020B0609020204030204" pitchFamily="49" charset="0"/>
              </a:rPr>
              <a:t>staffCount</a:t>
            </a:r>
            <a:r>
              <a:rPr lang="en-US" dirty="0">
                <a:solidFill>
                  <a:srgbClr val="000000"/>
                </a:solidFill>
                <a:latin typeface="Consolas" panose="020B0609020204030204" pitchFamily="49" charset="0"/>
              </a:rPr>
              <a:t>, 42);</a:t>
            </a:r>
          </a:p>
          <a:p>
            <a:r>
              <a:rPr lang="en-US" dirty="0">
                <a:solidFill>
                  <a:srgbClr val="000000"/>
                </a:solidFill>
                <a:latin typeface="Consolas" panose="020B0609020204030204" pitchFamily="49" charset="0"/>
              </a:rPr>
              <a:t>        }</a:t>
            </a:r>
            <a:endParaRPr lang="en-US" sz="4400" dirty="0"/>
          </a:p>
        </p:txBody>
      </p:sp>
      <p:sp>
        <p:nvSpPr>
          <p:cNvPr id="10" name="Rectangle 9">
            <a:extLst>
              <a:ext uri="{FF2B5EF4-FFF2-40B4-BE49-F238E27FC236}">
                <a16:creationId xmlns:a16="http://schemas.microsoft.com/office/drawing/2014/main" id="{9EC0F9BE-1981-441D-B6C4-2B76045E8354}"/>
              </a:ext>
            </a:extLst>
          </p:cNvPr>
          <p:cNvSpPr/>
          <p:nvPr/>
        </p:nvSpPr>
        <p:spPr>
          <a:xfrm>
            <a:off x="4255424" y="2845596"/>
            <a:ext cx="7753695" cy="2031325"/>
          </a:xfrm>
          <a:prstGeom prst="rect">
            <a:avLst/>
          </a:prstGeom>
          <a:solidFill>
            <a:schemeClr val="bg1"/>
          </a:solidFill>
          <a:ln>
            <a:solidFill>
              <a:schemeClr val="accent1"/>
            </a:solidFill>
          </a:ln>
          <a:effectLst>
            <a:outerShdw blurRad="50800" dist="419100" dir="2700000" algn="tl" rotWithShape="0">
              <a:prstClr val="black">
                <a:alpha val="40000"/>
              </a:prstClr>
            </a:outerShdw>
          </a:effectLst>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IEnumerable</a:t>
            </a:r>
            <a:r>
              <a:rPr lang="en-US" dirty="0">
                <a:solidFill>
                  <a:srgbClr val="000000"/>
                </a:solidFill>
                <a:latin typeface="Consolas" panose="020B0609020204030204" pitchFamily="49" charset="0"/>
              </a:rPr>
              <a:t>&lt;</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&gt; messages,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staffCount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GetThankYouMessages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IEnumerable</a:t>
            </a:r>
            <a:r>
              <a:rPr lang="en-US" dirty="0">
                <a:solidFill>
                  <a:srgbClr val="000000"/>
                </a:solidFill>
                <a:latin typeface="Consolas" panose="020B0609020204030204" pitchFamily="49" charset="0"/>
              </a:rPr>
              <a:t>&lt;Person&gt; persons)  =&gt;</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persons.Select</a:t>
            </a:r>
            <a:r>
              <a:rPr lang="en-US" dirty="0">
                <a:solidFill>
                  <a:srgbClr val="000000"/>
                </a:solidFill>
                <a:latin typeface="Consolas" panose="020B0609020204030204" pitchFamily="49" charset="0"/>
              </a:rPr>
              <a:t>(x =&gt; </a:t>
            </a:r>
            <a:r>
              <a:rPr lang="en-US" dirty="0" err="1">
                <a:solidFill>
                  <a:srgbClr val="000000"/>
                </a:solidFill>
                <a:latin typeface="Consolas" panose="020B0609020204030204" pitchFamily="49" charset="0"/>
              </a:rPr>
              <a:t>GetThankYouMessage</a:t>
            </a:r>
            <a:r>
              <a:rPr lang="en-US" dirty="0">
                <a:solidFill>
                  <a:srgbClr val="000000"/>
                </a:solidFill>
                <a:latin typeface="Consolas" panose="020B0609020204030204" pitchFamily="49" charset="0"/>
              </a:rPr>
              <a:t>(x)),</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persons.Where</a:t>
            </a:r>
            <a:r>
              <a:rPr lang="en-US" dirty="0">
                <a:solidFill>
                  <a:srgbClr val="000000"/>
                </a:solidFill>
                <a:latin typeface="Consolas" panose="020B0609020204030204" pitchFamily="49" charset="0"/>
              </a:rPr>
              <a:t>(x =&gt; x </a:t>
            </a:r>
            <a:r>
              <a:rPr lang="en-US" dirty="0">
                <a:solidFill>
                  <a:srgbClr val="0000FF"/>
                </a:solidFill>
                <a:latin typeface="Consolas" panose="020B0609020204030204" pitchFamily="49" charset="0"/>
              </a:rPr>
              <a:t>is</a:t>
            </a:r>
            <a:r>
              <a:rPr lang="en-US" dirty="0">
                <a:solidFill>
                  <a:srgbClr val="000000"/>
                </a:solidFill>
                <a:latin typeface="Consolas" panose="020B0609020204030204" pitchFamily="49" charset="0"/>
              </a:rPr>
              <a:t> Staff).Count(),</a:t>
            </a:r>
          </a:p>
          <a:p>
            <a:r>
              <a:rPr lang="en-US" dirty="0">
                <a:solidFill>
                  <a:srgbClr val="000000"/>
                </a:solidFill>
                <a:latin typeface="Consolas" panose="020B0609020204030204" pitchFamily="49" charset="0"/>
              </a:rPr>
              <a:t>   42</a:t>
            </a:r>
          </a:p>
          <a:p>
            <a:r>
              <a:rPr lang="en-US" dirty="0">
                <a:solidFill>
                  <a:srgbClr val="000000"/>
                </a:solidFill>
                <a:latin typeface="Consolas" panose="020B0609020204030204" pitchFamily="49" charset="0"/>
              </a:rPr>
              <a:t>);</a:t>
            </a:r>
            <a:endParaRPr lang="en-US" sz="4400" dirty="0"/>
          </a:p>
        </p:txBody>
      </p:sp>
    </p:spTree>
    <p:extLst>
      <p:ext uri="{BB962C8B-B14F-4D97-AF65-F5344CB8AC3E}">
        <p14:creationId xmlns:p14="http://schemas.microsoft.com/office/powerpoint/2010/main" val="3563986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TotalTime>
  <Words>1786</Words>
  <Application>Microsoft Office PowerPoint</Application>
  <PresentationFormat>Widescreen</PresentationFormat>
  <Paragraphs>330</Paragraphs>
  <Slides>63</Slides>
  <Notes>2</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Calibri Light</vt:lpstr>
      <vt:lpstr>Consolas</vt:lpstr>
      <vt:lpstr>Forte</vt:lpstr>
      <vt:lpstr>segoe-ui_bold</vt:lpstr>
      <vt:lpstr>segoe-ui_normal</vt:lpstr>
      <vt:lpstr>segoe-ui_semibold</vt:lpstr>
      <vt:lpstr>Verlag A</vt:lpstr>
      <vt:lpstr>Office Theme</vt:lpstr>
      <vt:lpstr>Unravelling the  productivity secrets of  Visual Studio 2017</vt:lpstr>
      <vt:lpstr>PowerPoint Presentation</vt:lpstr>
      <vt:lpstr>My hero</vt:lpstr>
      <vt:lpstr>Productivity</vt:lpstr>
      <vt:lpstr>Effectiveness with language (C#)</vt:lpstr>
      <vt:lpstr>Demo!</vt:lpstr>
      <vt:lpstr>Effectiveness with language</vt:lpstr>
      <vt:lpstr>Effectiveness with language</vt:lpstr>
      <vt:lpstr>Effectiveness with language</vt:lpstr>
      <vt:lpstr>Effectiveness with language</vt:lpstr>
      <vt:lpstr>Effectiveness with language</vt:lpstr>
      <vt:lpstr>Effectiveness with language</vt:lpstr>
      <vt:lpstr>Effectiveness with language</vt:lpstr>
      <vt:lpstr>PowerPoint Presentation</vt:lpstr>
      <vt:lpstr>PowerPoint Presentation</vt:lpstr>
      <vt:lpstr>Effectiveness with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Banish Your Inner Critic – Coming in 2017 by Denise Jacobs</vt:lpstr>
      <vt:lpstr>PowerPoint Presentation</vt:lpstr>
      <vt:lpstr>PowerPoint Presentation</vt:lpstr>
      <vt:lpstr>PowerPoint Presentation</vt:lpstr>
      <vt:lpstr>PowerPoint Presentation</vt:lpstr>
      <vt:lpstr>PowerPoint Presentation</vt:lpstr>
      <vt:lpstr>PowerPoint Presentation</vt:lpstr>
      <vt:lpstr>Building the right thing</vt:lpstr>
      <vt:lpstr>PowerPoint Presentation</vt:lpstr>
      <vt:lpstr>PowerPoint Presentation</vt:lpstr>
      <vt:lpstr>How did NASA come back from the moon?</vt:lpstr>
      <vt:lpstr>Listen, Test,  Design, Test,  Prototype, Test, </vt:lpstr>
      <vt:lpstr>PowerPoint Presentation</vt:lpstr>
      <vt:lpstr>Effectiveness with tools</vt:lpstr>
      <vt:lpstr>PowerPoint Presentation</vt:lpstr>
      <vt:lpstr>Typing and creating code (Program.cs)</vt:lpstr>
      <vt:lpstr>IntelliSense</vt:lpstr>
      <vt:lpstr>Code style</vt:lpstr>
      <vt:lpstr>Viewing code</vt:lpstr>
      <vt:lpstr>Navigation: Definition and Implementation</vt:lpstr>
      <vt:lpstr>PowerPoint Presentation</vt:lpstr>
      <vt:lpstr>Search</vt:lpstr>
      <vt:lpstr>Errors</vt:lpstr>
      <vt:lpstr>Debugging</vt:lpstr>
      <vt:lpstr>New Refactorings</vt:lpstr>
      <vt:lpstr>PowerPoint Presentation</vt:lpstr>
      <vt:lpstr>Building in quality </vt:lpstr>
      <vt:lpstr>Quality, Cost, Time: ‘pick any two’</vt:lpstr>
      <vt:lpstr>Avoid bad use of async</vt:lpstr>
      <vt:lpstr>Cool things I didn’t show</vt:lpstr>
      <vt:lpstr>Productivity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Dollard</dc:creator>
  <cp:lastModifiedBy>Kathleen Dollard</cp:lastModifiedBy>
  <cp:revision>29</cp:revision>
  <dcterms:created xsi:type="dcterms:W3CDTF">2018-05-15T15:01:34Z</dcterms:created>
  <dcterms:modified xsi:type="dcterms:W3CDTF">2018-05-16T15:40:58Z</dcterms:modified>
</cp:coreProperties>
</file>